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8" r:id="rId12"/>
    <p:sldId id="269" r:id="rId13"/>
    <p:sldId id="270" r:id="rId14"/>
    <p:sldId id="280" r:id="rId15"/>
    <p:sldId id="281" r:id="rId16"/>
    <p:sldId id="264" r:id="rId17"/>
    <p:sldId id="282" r:id="rId18"/>
    <p:sldId id="283" r:id="rId19"/>
    <p:sldId id="257" r:id="rId20"/>
    <p:sldId id="271" r:id="rId21"/>
    <p:sldId id="272" r:id="rId22"/>
    <p:sldId id="273" r:id="rId23"/>
    <p:sldId id="274" r:id="rId24"/>
    <p:sldId id="275" r:id="rId25"/>
    <p:sldId id="276" r:id="rId26"/>
    <p:sldId id="277" r:id="rId27"/>
    <p:sldId id="278" r:id="rId28"/>
    <p:sldId id="279"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8/12/2016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RES_CPD_RevisedGuidelines_2016-990.pdf" TargetMode="External"/><Relationship Id="rId2" Type="http://schemas.openxmlformats.org/officeDocument/2006/relationships/hyperlink" Target="RA_10912_continuing.professional.devt.act.2016.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2884" y="1102858"/>
            <a:ext cx="8574756" cy="2307316"/>
          </a:xfrm>
        </p:spPr>
        <p:txBody>
          <a:bodyPr/>
          <a:lstStyle/>
          <a:p>
            <a:r>
              <a:rPr lang="en-US" b="1" i="1" dirty="0"/>
              <a:t>Philippine Librarianship in the New Millennium:  Challenges and Updates</a:t>
            </a:r>
            <a:endParaRPr lang="en-PH" dirty="0"/>
          </a:p>
        </p:txBody>
      </p:sp>
      <p:sp>
        <p:nvSpPr>
          <p:cNvPr id="3" name="Subtitle 2"/>
          <p:cNvSpPr>
            <a:spLocks noGrp="1"/>
          </p:cNvSpPr>
          <p:nvPr>
            <p:ph type="subTitle" idx="1"/>
          </p:nvPr>
        </p:nvSpPr>
        <p:spPr>
          <a:xfrm>
            <a:off x="1507067" y="4346090"/>
            <a:ext cx="7766936" cy="1807285"/>
          </a:xfrm>
        </p:spPr>
        <p:txBody>
          <a:bodyPr>
            <a:normAutofit fontScale="92500" lnSpcReduction="20000"/>
          </a:bodyPr>
          <a:lstStyle/>
          <a:p>
            <a:pPr algn="ctr"/>
            <a:r>
              <a:rPr lang="en-PH" dirty="0" smtClean="0"/>
              <a:t>Presented by:</a:t>
            </a:r>
          </a:p>
          <a:p>
            <a:pPr algn="ctr"/>
            <a:r>
              <a:rPr lang="en-PH" sz="3000" dirty="0" smtClean="0"/>
              <a:t>MICHAEL  A. PINTO, MPA</a:t>
            </a:r>
          </a:p>
          <a:p>
            <a:pPr algn="ctr"/>
            <a:r>
              <a:rPr lang="en-PH" dirty="0" smtClean="0"/>
              <a:t>Librarian IV- Cagayan Provincial Learning and Resource Center</a:t>
            </a:r>
          </a:p>
          <a:p>
            <a:pPr algn="ctr"/>
            <a:r>
              <a:rPr lang="en-PH" dirty="0" smtClean="0"/>
              <a:t>Chairman-PLAI House of Delegates</a:t>
            </a:r>
          </a:p>
          <a:p>
            <a:pPr algn="ctr"/>
            <a:r>
              <a:rPr lang="en-PH" dirty="0" smtClean="0"/>
              <a:t>VP- Association of Librarians in the Public Sector</a:t>
            </a:r>
            <a:endParaRPr lang="en-PH" dirty="0"/>
          </a:p>
        </p:txBody>
      </p:sp>
    </p:spTree>
    <p:extLst>
      <p:ext uri="{BB962C8B-B14F-4D97-AF65-F5344CB8AC3E}">
        <p14:creationId xmlns:p14="http://schemas.microsoft.com/office/powerpoint/2010/main" val="4125963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0659"/>
            <a:ext cx="8596668" cy="1320800"/>
          </a:xfrm>
        </p:spPr>
        <p:txBody>
          <a:bodyPr/>
          <a:lstStyle/>
          <a:p>
            <a:pPr algn="l"/>
            <a:r>
              <a:rPr lang="en-PH" b="1" dirty="0">
                <a:solidFill>
                  <a:srgbClr val="00B0F0"/>
                </a:solidFill>
              </a:rPr>
              <a:t>1. Adoption of Resource Description and Access (RDA)</a:t>
            </a:r>
            <a:endParaRPr lang="en-PH" dirty="0"/>
          </a:p>
        </p:txBody>
      </p:sp>
      <p:sp>
        <p:nvSpPr>
          <p:cNvPr id="3" name="Content Placeholder 2"/>
          <p:cNvSpPr>
            <a:spLocks noGrp="1"/>
          </p:cNvSpPr>
          <p:nvPr>
            <p:ph idx="1"/>
          </p:nvPr>
        </p:nvSpPr>
        <p:spPr>
          <a:xfrm>
            <a:off x="204395" y="1773314"/>
            <a:ext cx="10058399" cy="3880773"/>
          </a:xfrm>
        </p:spPr>
        <p:txBody>
          <a:bodyPr>
            <a:noAutofit/>
          </a:bodyPr>
          <a:lstStyle/>
          <a:p>
            <a:r>
              <a:rPr lang="en-PH" sz="2400" dirty="0" smtClean="0"/>
              <a:t>NCLIS-PAARL-NCRDA Collaboration in Capacity Building for RDA Readiness</a:t>
            </a:r>
          </a:p>
          <a:p>
            <a:pPr lvl="1"/>
            <a:r>
              <a:rPr lang="en-PH" sz="2400" dirty="0" smtClean="0"/>
              <a:t>A </a:t>
            </a:r>
            <a:r>
              <a:rPr lang="en-PH" sz="2400" dirty="0"/>
              <a:t>T</a:t>
            </a:r>
            <a:r>
              <a:rPr lang="en-PH" sz="2400" dirty="0" smtClean="0"/>
              <a:t>raining of </a:t>
            </a:r>
            <a:r>
              <a:rPr lang="en-PH" sz="2400" dirty="0" err="1" smtClean="0"/>
              <a:t>Trainors</a:t>
            </a:r>
            <a:r>
              <a:rPr lang="en-PH" sz="2400" dirty="0" smtClean="0"/>
              <a:t> Workshop was organized at the De La Salle University Learning Commons on April 3-5, 2013 with no less than </a:t>
            </a:r>
            <a:r>
              <a:rPr lang="en-PH" sz="2400" dirty="0" err="1" smtClean="0"/>
              <a:t>Dr.</a:t>
            </a:r>
            <a:r>
              <a:rPr lang="en-PH" sz="2400" dirty="0" smtClean="0"/>
              <a:t> Barbara </a:t>
            </a:r>
            <a:r>
              <a:rPr lang="en-PH" sz="2400" dirty="0" err="1" smtClean="0"/>
              <a:t>Tillet</a:t>
            </a:r>
            <a:r>
              <a:rPr lang="en-PH" sz="2400" dirty="0" smtClean="0"/>
              <a:t>, Chair of the Joint Steering Committee for the Development of RDA, as resource person.</a:t>
            </a:r>
          </a:p>
          <a:p>
            <a:pPr lvl="1"/>
            <a:r>
              <a:rPr lang="en-PH" sz="2400" dirty="0" smtClean="0"/>
              <a:t>The National Cataloguing Policy Statement and RDA Guidelines (NCPSRG) was formulated for Philippine Libraries initiated by the NCRDA</a:t>
            </a:r>
          </a:p>
          <a:p>
            <a:pPr lvl="1"/>
            <a:r>
              <a:rPr lang="en-PH" sz="2400" dirty="0" smtClean="0"/>
              <a:t>The final draft was approved as Part 1 and Part 2 now published by PAARL.</a:t>
            </a:r>
          </a:p>
          <a:p>
            <a:pPr lvl="1"/>
            <a:endParaRPr lang="en-PH" sz="2400" dirty="0" smtClean="0"/>
          </a:p>
          <a:p>
            <a:pPr marL="457200" lvl="1" indent="0">
              <a:buNone/>
            </a:pPr>
            <a:endParaRPr lang="en-PH" sz="2400" dirty="0" smtClean="0"/>
          </a:p>
        </p:txBody>
      </p:sp>
    </p:spTree>
    <p:extLst>
      <p:ext uri="{BB962C8B-B14F-4D97-AF65-F5344CB8AC3E}">
        <p14:creationId xmlns:p14="http://schemas.microsoft.com/office/powerpoint/2010/main" val="116841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01" y="674145"/>
            <a:ext cx="8596668" cy="1320800"/>
          </a:xfrm>
        </p:spPr>
        <p:txBody>
          <a:bodyPr/>
          <a:lstStyle/>
          <a:p>
            <a:pPr algn="l"/>
            <a:r>
              <a:rPr lang="en-PH" b="1" dirty="0" smtClean="0">
                <a:solidFill>
                  <a:srgbClr val="00B0F0"/>
                </a:solidFill>
              </a:rPr>
              <a:t>2. ASEAN Integration</a:t>
            </a:r>
            <a:endParaRPr lang="en-PH" b="1" dirty="0">
              <a:solidFill>
                <a:srgbClr val="00B0F0"/>
              </a:solidFill>
            </a:endParaRPr>
          </a:p>
        </p:txBody>
      </p:sp>
      <p:sp>
        <p:nvSpPr>
          <p:cNvPr id="3" name="Content Placeholder 2"/>
          <p:cNvSpPr>
            <a:spLocks noGrp="1"/>
          </p:cNvSpPr>
          <p:nvPr>
            <p:ph idx="1"/>
          </p:nvPr>
        </p:nvSpPr>
        <p:spPr>
          <a:xfrm>
            <a:off x="535193" y="1678193"/>
            <a:ext cx="10820400" cy="4927002"/>
          </a:xfrm>
        </p:spPr>
        <p:txBody>
          <a:bodyPr>
            <a:noAutofit/>
          </a:bodyPr>
          <a:lstStyle/>
          <a:p>
            <a:r>
              <a:rPr lang="en-PH" sz="2500" dirty="0" smtClean="0"/>
              <a:t>K to 12 curriculum in the Basic Education </a:t>
            </a:r>
          </a:p>
          <a:p>
            <a:r>
              <a:rPr lang="en-PH" sz="2500" dirty="0" smtClean="0"/>
              <a:t>PRC and CHED collaborated to check the competencies of libraries and revised the BLIS and MLIS curriculum </a:t>
            </a:r>
          </a:p>
          <a:p>
            <a:r>
              <a:rPr lang="en-PH" sz="2500" dirty="0" smtClean="0"/>
              <a:t>Outcomes Based Education (OBE) was introduced for the new curriculum</a:t>
            </a:r>
          </a:p>
          <a:p>
            <a:r>
              <a:rPr lang="en-PH" sz="2500" dirty="0" smtClean="0"/>
              <a:t>PRC drafted a guidelines for the Continuing Professional Development (CPD) for librarians</a:t>
            </a:r>
          </a:p>
          <a:p>
            <a:r>
              <a:rPr lang="en-PH" sz="2500" dirty="0" smtClean="0"/>
              <a:t>Cross boarder mobility of librarian </a:t>
            </a:r>
          </a:p>
          <a:p>
            <a:pPr lvl="1"/>
            <a:r>
              <a:rPr lang="en-PH" sz="2500" dirty="0" smtClean="0"/>
              <a:t>Are we allowed to practice the profession within the ASEAN region?</a:t>
            </a:r>
          </a:p>
          <a:p>
            <a:pPr lvl="1"/>
            <a:r>
              <a:rPr lang="en-PH" sz="2500" dirty="0" smtClean="0"/>
              <a:t>What are the requirements?</a:t>
            </a:r>
            <a:endParaRPr lang="en-PH" sz="2500" dirty="0"/>
          </a:p>
        </p:txBody>
      </p:sp>
    </p:spTree>
    <p:extLst>
      <p:ext uri="{BB962C8B-B14F-4D97-AF65-F5344CB8AC3E}">
        <p14:creationId xmlns:p14="http://schemas.microsoft.com/office/powerpoint/2010/main" val="42832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01" y="674145"/>
            <a:ext cx="8596668" cy="1320800"/>
          </a:xfrm>
        </p:spPr>
        <p:txBody>
          <a:bodyPr>
            <a:normAutofit/>
          </a:bodyPr>
          <a:lstStyle/>
          <a:p>
            <a:pPr algn="l"/>
            <a:r>
              <a:rPr lang="en-PH" sz="4000" b="1" dirty="0" smtClean="0">
                <a:solidFill>
                  <a:srgbClr val="00B0F0"/>
                </a:solidFill>
              </a:rPr>
              <a:t>3. Passage of RA 10912</a:t>
            </a:r>
            <a:endParaRPr lang="en-PH" sz="4000" b="1" dirty="0">
              <a:solidFill>
                <a:srgbClr val="00B0F0"/>
              </a:solidFill>
            </a:endParaRPr>
          </a:p>
        </p:txBody>
      </p:sp>
      <p:sp>
        <p:nvSpPr>
          <p:cNvPr id="3" name="Content Placeholder 2"/>
          <p:cNvSpPr>
            <a:spLocks noGrp="1"/>
          </p:cNvSpPr>
          <p:nvPr>
            <p:ph idx="1"/>
          </p:nvPr>
        </p:nvSpPr>
        <p:spPr>
          <a:xfrm>
            <a:off x="279301" y="1656678"/>
            <a:ext cx="9434854" cy="4927002"/>
          </a:xfrm>
        </p:spPr>
        <p:txBody>
          <a:bodyPr>
            <a:noAutofit/>
          </a:bodyPr>
          <a:lstStyle/>
          <a:p>
            <a:r>
              <a:rPr lang="en-PH" sz="3600" dirty="0" smtClean="0"/>
              <a:t>“Continuing Professional Development Act of 2016”</a:t>
            </a:r>
          </a:p>
          <a:p>
            <a:r>
              <a:rPr lang="en-PH" sz="3600" dirty="0" smtClean="0"/>
              <a:t>“An act mandating and strengthening the continuing development program for all regulated professions, creating the continuing development program council and appropriating funds therefore and for other related purposes”</a:t>
            </a:r>
            <a:endParaRPr lang="en-PH" sz="3600" dirty="0"/>
          </a:p>
        </p:txBody>
      </p:sp>
    </p:spTree>
    <p:extLst>
      <p:ext uri="{BB962C8B-B14F-4D97-AF65-F5344CB8AC3E}">
        <p14:creationId xmlns:p14="http://schemas.microsoft.com/office/powerpoint/2010/main" val="372205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01" y="674145"/>
            <a:ext cx="8596668" cy="1320800"/>
          </a:xfrm>
        </p:spPr>
        <p:txBody>
          <a:bodyPr>
            <a:normAutofit/>
          </a:bodyPr>
          <a:lstStyle/>
          <a:p>
            <a:pPr algn="l"/>
            <a:r>
              <a:rPr lang="en-PH" sz="4000" b="1" dirty="0" smtClean="0">
                <a:solidFill>
                  <a:srgbClr val="00B0F0"/>
                </a:solidFill>
              </a:rPr>
              <a:t>3. Passage of RA 10912</a:t>
            </a:r>
            <a:endParaRPr lang="en-PH" sz="4000" b="1" dirty="0">
              <a:solidFill>
                <a:srgbClr val="00B0F0"/>
              </a:solidFill>
            </a:endParaRPr>
          </a:p>
        </p:txBody>
      </p:sp>
      <p:sp>
        <p:nvSpPr>
          <p:cNvPr id="3" name="Content Placeholder 2"/>
          <p:cNvSpPr>
            <a:spLocks noGrp="1"/>
          </p:cNvSpPr>
          <p:nvPr>
            <p:ph idx="1"/>
          </p:nvPr>
        </p:nvSpPr>
        <p:spPr>
          <a:xfrm>
            <a:off x="279301" y="1656678"/>
            <a:ext cx="9434854" cy="4927002"/>
          </a:xfrm>
        </p:spPr>
        <p:txBody>
          <a:bodyPr>
            <a:noAutofit/>
          </a:bodyPr>
          <a:lstStyle/>
          <a:p>
            <a:r>
              <a:rPr lang="en-PH" sz="3600" dirty="0" smtClean="0"/>
              <a:t> PRC resolution no. 2016-990 series of 2016</a:t>
            </a:r>
          </a:p>
          <a:p>
            <a:pPr marL="0" indent="0">
              <a:buNone/>
            </a:pPr>
            <a:r>
              <a:rPr lang="en-PH" sz="3600" dirty="0" smtClean="0"/>
              <a:t>“ Amendments to the revised guidelines on the Continuing </a:t>
            </a:r>
            <a:r>
              <a:rPr lang="en-PH" sz="3600" dirty="0"/>
              <a:t>P</a:t>
            </a:r>
            <a:r>
              <a:rPr lang="en-PH" sz="3600" dirty="0" smtClean="0"/>
              <a:t>rofessional </a:t>
            </a:r>
            <a:r>
              <a:rPr lang="en-PH" sz="3600" dirty="0"/>
              <a:t>D</a:t>
            </a:r>
            <a:r>
              <a:rPr lang="en-PH" sz="3600" dirty="0" smtClean="0"/>
              <a:t>evelopment (CPD) Program for all Registered and Licensed Professionals”</a:t>
            </a:r>
            <a:endParaRPr lang="en-PH" sz="3600" dirty="0"/>
          </a:p>
        </p:txBody>
      </p:sp>
    </p:spTree>
    <p:extLst>
      <p:ext uri="{BB962C8B-B14F-4D97-AF65-F5344CB8AC3E}">
        <p14:creationId xmlns:p14="http://schemas.microsoft.com/office/powerpoint/2010/main" val="217428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87" y="609600"/>
            <a:ext cx="9735671" cy="1320800"/>
          </a:xfrm>
        </p:spPr>
        <p:txBody>
          <a:bodyPr>
            <a:noAutofit/>
          </a:bodyPr>
          <a:lstStyle/>
          <a:p>
            <a:r>
              <a:rPr lang="en-PH" sz="2800" b="1" dirty="0" smtClean="0"/>
              <a:t>Art. 2, Section 4. Strengthening the CPD Program. There shall be formulated and implemented CPD Programs in each of the regulated professions in order to:</a:t>
            </a:r>
            <a:endParaRPr lang="en-PH" sz="2800" b="1" dirty="0"/>
          </a:p>
        </p:txBody>
      </p:sp>
      <p:sp>
        <p:nvSpPr>
          <p:cNvPr id="3" name="Content Placeholder 2"/>
          <p:cNvSpPr>
            <a:spLocks noGrp="1"/>
          </p:cNvSpPr>
          <p:nvPr>
            <p:ph idx="1"/>
          </p:nvPr>
        </p:nvSpPr>
        <p:spPr>
          <a:xfrm>
            <a:off x="677334" y="2194561"/>
            <a:ext cx="8596668" cy="3846802"/>
          </a:xfrm>
        </p:spPr>
        <p:txBody>
          <a:bodyPr>
            <a:noAutofit/>
          </a:bodyPr>
          <a:lstStyle/>
          <a:p>
            <a:pPr>
              <a:buAutoNum type="alphaLcParenR"/>
            </a:pPr>
            <a:r>
              <a:rPr lang="en-PH" sz="2400" dirty="0" smtClean="0"/>
              <a:t>Enhance and upgrade the competencies and qualifications of professionals for the practice of their professions pursuant to PQF, the AQRF and the ASEAN MRAs</a:t>
            </a:r>
          </a:p>
          <a:p>
            <a:pPr>
              <a:buAutoNum type="alphaLcParenR"/>
            </a:pPr>
            <a:r>
              <a:rPr lang="en-PH" sz="2400" dirty="0" smtClean="0"/>
              <a:t>Ensure international alignment of competencies and qualifications of professionals through career progression mechanism leading to specialization/sub-specialization.</a:t>
            </a:r>
          </a:p>
          <a:p>
            <a:pPr>
              <a:buAutoNum type="alphaLcParenR"/>
            </a:pPr>
            <a:r>
              <a:rPr lang="en-PH" sz="2400" dirty="0" smtClean="0"/>
              <a:t>Ensure the development of quality assured mechanism for the validation, accreditation and recognition of formal, non-formal and informal learning outcomes, including professional work experiences and prior learning.</a:t>
            </a:r>
            <a:endParaRPr lang="en-PH" sz="2400" dirty="0"/>
          </a:p>
        </p:txBody>
      </p:sp>
    </p:spTree>
    <p:extLst>
      <p:ext uri="{BB962C8B-B14F-4D97-AF65-F5344CB8AC3E}">
        <p14:creationId xmlns:p14="http://schemas.microsoft.com/office/powerpoint/2010/main" val="7852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1873"/>
            <a:ext cx="9391824" cy="1320800"/>
          </a:xfrm>
        </p:spPr>
        <p:txBody>
          <a:bodyPr>
            <a:noAutofit/>
          </a:bodyPr>
          <a:lstStyle/>
          <a:p>
            <a:r>
              <a:rPr lang="en-PH" sz="2800" dirty="0" smtClean="0"/>
              <a:t>Art. 2, Section 4. Strengthening the CPD Program. There shall be formulated and implemented CPD Programs in each of the regulated professions in order to:</a:t>
            </a:r>
            <a:endParaRPr lang="en-PH" sz="2800" dirty="0"/>
          </a:p>
        </p:txBody>
      </p:sp>
      <p:sp>
        <p:nvSpPr>
          <p:cNvPr id="3" name="Content Placeholder 2"/>
          <p:cNvSpPr>
            <a:spLocks noGrp="1"/>
          </p:cNvSpPr>
          <p:nvPr>
            <p:ph idx="1"/>
          </p:nvPr>
        </p:nvSpPr>
        <p:spPr>
          <a:xfrm>
            <a:off x="677334" y="2194561"/>
            <a:ext cx="8596668" cy="3846802"/>
          </a:xfrm>
        </p:spPr>
        <p:txBody>
          <a:bodyPr>
            <a:noAutofit/>
          </a:bodyPr>
          <a:lstStyle/>
          <a:p>
            <a:pPr marL="0" indent="0">
              <a:buNone/>
            </a:pPr>
            <a:r>
              <a:rPr lang="en-PH" sz="2400" dirty="0" smtClean="0"/>
              <a:t>d) Ensure maintenance of core competencies and development of advanced and new competencies in order to respond to national, regional and international </a:t>
            </a:r>
            <a:r>
              <a:rPr lang="en-PH" sz="2400" dirty="0" err="1" smtClean="0"/>
              <a:t>labor</a:t>
            </a:r>
            <a:r>
              <a:rPr lang="en-PH" sz="2400" dirty="0" smtClean="0"/>
              <a:t> market needs; and </a:t>
            </a:r>
          </a:p>
          <a:p>
            <a:pPr marL="0" indent="0">
              <a:buNone/>
            </a:pPr>
            <a:r>
              <a:rPr lang="en-PH" sz="2400" dirty="0" smtClean="0"/>
              <a:t>e) Recognize and ensure the contribution of professionals in uplifting the general welfare, economic growth and development of the nation. </a:t>
            </a:r>
            <a:endParaRPr lang="en-PH" sz="2400" dirty="0"/>
          </a:p>
        </p:txBody>
      </p:sp>
    </p:spTree>
    <p:extLst>
      <p:ext uri="{BB962C8B-B14F-4D97-AF65-F5344CB8AC3E}">
        <p14:creationId xmlns:p14="http://schemas.microsoft.com/office/powerpoint/2010/main" val="360497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909" y="641872"/>
            <a:ext cx="9262732" cy="896471"/>
          </a:xfrm>
        </p:spPr>
        <p:txBody>
          <a:bodyPr/>
          <a:lstStyle/>
          <a:p>
            <a:r>
              <a:rPr lang="en-PH" b="1" dirty="0" smtClean="0"/>
              <a:t>Impact of RA 10912</a:t>
            </a:r>
            <a:endParaRPr lang="en-PH" b="1" dirty="0"/>
          </a:p>
        </p:txBody>
      </p:sp>
      <p:sp>
        <p:nvSpPr>
          <p:cNvPr id="3" name="Content Placeholder 2"/>
          <p:cNvSpPr>
            <a:spLocks noGrp="1"/>
          </p:cNvSpPr>
          <p:nvPr>
            <p:ph idx="1"/>
          </p:nvPr>
        </p:nvSpPr>
        <p:spPr>
          <a:xfrm>
            <a:off x="677334" y="1930400"/>
            <a:ext cx="10037282" cy="4577975"/>
          </a:xfrm>
        </p:spPr>
        <p:txBody>
          <a:bodyPr>
            <a:normAutofit/>
          </a:bodyPr>
          <a:lstStyle/>
          <a:p>
            <a:r>
              <a:rPr lang="en-PH" sz="2800" b="1" dirty="0" smtClean="0"/>
              <a:t>Improved competencies of librarians for the ASEAN Integration </a:t>
            </a:r>
          </a:p>
          <a:p>
            <a:r>
              <a:rPr lang="en-PH" sz="2800" b="1" dirty="0" smtClean="0"/>
              <a:t>Librarians will be required to earn 45 CPD units within 3 years</a:t>
            </a:r>
          </a:p>
          <a:p>
            <a:r>
              <a:rPr lang="en-PH" sz="2800" b="1" dirty="0" smtClean="0"/>
              <a:t>Individuals and associations must apply as CPD providers</a:t>
            </a:r>
          </a:p>
          <a:p>
            <a:r>
              <a:rPr lang="en-PH" sz="2800" b="1" dirty="0" smtClean="0"/>
              <a:t>Requirement for renewal of License (Art. 3, Section 10)</a:t>
            </a:r>
          </a:p>
          <a:p>
            <a:pPr marL="0" indent="0">
              <a:buNone/>
            </a:pPr>
            <a:r>
              <a:rPr lang="en-PH" sz="2800" b="1" dirty="0" smtClean="0"/>
              <a:t>  </a:t>
            </a:r>
          </a:p>
        </p:txBody>
      </p:sp>
    </p:spTree>
    <p:extLst>
      <p:ext uri="{BB962C8B-B14F-4D97-AF65-F5344CB8AC3E}">
        <p14:creationId xmlns:p14="http://schemas.microsoft.com/office/powerpoint/2010/main" val="322653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425" y="2492187"/>
            <a:ext cx="8596668" cy="2822089"/>
          </a:xfrm>
        </p:spPr>
        <p:txBody>
          <a:bodyPr>
            <a:normAutofit/>
          </a:bodyPr>
          <a:lstStyle/>
          <a:p>
            <a:r>
              <a:rPr lang="en-PH" dirty="0" smtClean="0">
                <a:hlinkClick r:id="rId2" action="ppaction://hlinkfile"/>
              </a:rPr>
              <a:t>RA 10912</a:t>
            </a:r>
            <a:br>
              <a:rPr lang="en-PH" dirty="0" smtClean="0">
                <a:hlinkClick r:id="rId2" action="ppaction://hlinkfile"/>
              </a:rPr>
            </a:br>
            <a:r>
              <a:rPr lang="en-PH" dirty="0" smtClean="0"/>
              <a:t/>
            </a:r>
            <a:br>
              <a:rPr lang="en-PH" dirty="0" smtClean="0"/>
            </a:br>
            <a:r>
              <a:rPr lang="en-PH" dirty="0" smtClean="0">
                <a:hlinkClick r:id="rId3" action="ppaction://hlinkfile"/>
              </a:rPr>
              <a:t>PRC Resolution No 2016-990 s 2016</a:t>
            </a:r>
            <a:endParaRPr lang="en-PH" dirty="0"/>
          </a:p>
        </p:txBody>
      </p:sp>
    </p:spTree>
    <p:extLst>
      <p:ext uri="{BB962C8B-B14F-4D97-AF65-F5344CB8AC3E}">
        <p14:creationId xmlns:p14="http://schemas.microsoft.com/office/powerpoint/2010/main" val="3885737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61883"/>
            <a:ext cx="8596668" cy="1320800"/>
          </a:xfrm>
        </p:spPr>
        <p:txBody>
          <a:bodyPr/>
          <a:lstStyle/>
          <a:p>
            <a:pPr algn="ctr"/>
            <a:r>
              <a:rPr lang="en-PH" dirty="0" smtClean="0"/>
              <a:t>ISSUES AND CONCERNS </a:t>
            </a:r>
            <a:endParaRPr lang="en-PH" dirty="0"/>
          </a:p>
        </p:txBody>
      </p:sp>
    </p:spTree>
    <p:extLst>
      <p:ext uri="{BB962C8B-B14F-4D97-AF65-F5344CB8AC3E}">
        <p14:creationId xmlns:p14="http://schemas.microsoft.com/office/powerpoint/2010/main" val="475274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710467"/>
            <a:ext cx="9392336" cy="4863145"/>
          </a:xfrm>
        </p:spPr>
        <p:txBody>
          <a:bodyPr>
            <a:normAutofit fontScale="92500"/>
          </a:bodyPr>
          <a:lstStyle/>
          <a:p>
            <a:r>
              <a:rPr lang="en-PH" sz="2200" dirty="0" smtClean="0"/>
              <a:t>Last March 18, 2016, the first ever PLAI Summit was held at UST</a:t>
            </a:r>
          </a:p>
          <a:p>
            <a:r>
              <a:rPr lang="en-PH" sz="2200" dirty="0" smtClean="0"/>
              <a:t>It was attended by librarians all over the country</a:t>
            </a:r>
          </a:p>
          <a:p>
            <a:r>
              <a:rPr lang="en-PH" sz="2200" dirty="0" smtClean="0"/>
              <a:t>The aim is to gather all issues and concerns pertaining to the profession</a:t>
            </a:r>
          </a:p>
          <a:p>
            <a:r>
              <a:rPr lang="en-PH" sz="2200" dirty="0" smtClean="0"/>
              <a:t>Speakers were invited from different government agencies </a:t>
            </a:r>
          </a:p>
          <a:p>
            <a:pPr marL="0" indent="0">
              <a:buNone/>
            </a:pPr>
            <a:r>
              <a:rPr lang="en-PH" sz="2200" dirty="0"/>
              <a:t>	</a:t>
            </a:r>
            <a:r>
              <a:rPr lang="en-PH" sz="2200" dirty="0" smtClean="0"/>
              <a:t>BFL – Code of Ethics</a:t>
            </a:r>
          </a:p>
          <a:p>
            <a:pPr marL="0" indent="0">
              <a:buNone/>
            </a:pPr>
            <a:r>
              <a:rPr lang="en-PH" sz="2200" dirty="0"/>
              <a:t>	</a:t>
            </a:r>
            <a:r>
              <a:rPr lang="en-PH" sz="2200" dirty="0" smtClean="0"/>
              <a:t>CHED – Academic Libraries </a:t>
            </a:r>
          </a:p>
          <a:p>
            <a:pPr marL="0" indent="0">
              <a:buNone/>
            </a:pPr>
            <a:r>
              <a:rPr lang="en-PH" sz="2200" dirty="0"/>
              <a:t>	</a:t>
            </a:r>
            <a:r>
              <a:rPr lang="en-PH" sz="2200" dirty="0" err="1" smtClean="0"/>
              <a:t>DepEd</a:t>
            </a:r>
            <a:r>
              <a:rPr lang="en-PH" sz="2200" dirty="0" smtClean="0"/>
              <a:t> – School Libraries</a:t>
            </a:r>
          </a:p>
          <a:p>
            <a:pPr marL="0" indent="0">
              <a:buNone/>
            </a:pPr>
            <a:r>
              <a:rPr lang="en-PH" sz="2200" dirty="0"/>
              <a:t>	</a:t>
            </a:r>
            <a:r>
              <a:rPr lang="en-PH" sz="2200" dirty="0" smtClean="0"/>
              <a:t>DILG – Public Libraries</a:t>
            </a:r>
          </a:p>
          <a:p>
            <a:pPr marL="0" indent="0">
              <a:buNone/>
            </a:pPr>
            <a:r>
              <a:rPr lang="en-PH" sz="2200" dirty="0"/>
              <a:t>	</a:t>
            </a:r>
            <a:r>
              <a:rPr lang="en-PH" sz="2200" dirty="0" smtClean="0"/>
              <a:t>COA – Public librarians accountabilities</a:t>
            </a:r>
          </a:p>
          <a:p>
            <a:pPr marL="0" indent="0">
              <a:buNone/>
            </a:pPr>
            <a:r>
              <a:rPr lang="en-PH" sz="2200" dirty="0"/>
              <a:t>	</a:t>
            </a:r>
            <a:r>
              <a:rPr lang="en-PH" sz="2200" dirty="0" smtClean="0"/>
              <a:t>CSC – for performance evaluation and ranking</a:t>
            </a:r>
          </a:p>
          <a:p>
            <a:pPr marL="0" indent="0">
              <a:buNone/>
            </a:pPr>
            <a:r>
              <a:rPr lang="en-PH" dirty="0"/>
              <a:t>	</a:t>
            </a:r>
            <a:r>
              <a:rPr lang="en-PH" dirty="0" smtClean="0"/>
              <a:t> </a:t>
            </a:r>
            <a:endParaRPr lang="en-PH" dirty="0"/>
          </a:p>
        </p:txBody>
      </p:sp>
    </p:spTree>
    <p:extLst>
      <p:ext uri="{BB962C8B-B14F-4D97-AF65-F5344CB8AC3E}">
        <p14:creationId xmlns:p14="http://schemas.microsoft.com/office/powerpoint/2010/main" val="107608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677334" y="1753496"/>
            <a:ext cx="10037282" cy="4754879"/>
          </a:xfrm>
        </p:spPr>
        <p:txBody>
          <a:bodyPr>
            <a:normAutofit/>
          </a:bodyPr>
          <a:lstStyle/>
          <a:p>
            <a:pPr marL="0" indent="0">
              <a:buNone/>
            </a:pPr>
            <a:r>
              <a:rPr lang="en-PH" sz="3600" dirty="0" smtClean="0"/>
              <a:t>1. Passage of the following important laws:</a:t>
            </a:r>
          </a:p>
          <a:p>
            <a:pPr marL="0" indent="0">
              <a:buNone/>
            </a:pPr>
            <a:r>
              <a:rPr lang="en-PH" sz="2000" dirty="0"/>
              <a:t>	</a:t>
            </a:r>
            <a:r>
              <a:rPr lang="en-PH" sz="2400" dirty="0" smtClean="0"/>
              <a:t>RA 6966 – an act REGULATING the practice of librarianship</a:t>
            </a:r>
          </a:p>
          <a:p>
            <a:pPr marL="0" indent="0">
              <a:buNone/>
            </a:pPr>
            <a:r>
              <a:rPr lang="en-PH" sz="2400" dirty="0"/>
              <a:t>	</a:t>
            </a:r>
            <a:r>
              <a:rPr lang="en-PH" sz="2400" dirty="0" smtClean="0"/>
              <a:t>RA 9246 – an act MODERNIZING the practice of librarianship</a:t>
            </a:r>
          </a:p>
          <a:p>
            <a:pPr marL="0" indent="0">
              <a:buNone/>
            </a:pPr>
            <a:r>
              <a:rPr lang="en-PH" dirty="0" smtClean="0"/>
              <a:t> </a:t>
            </a:r>
            <a:r>
              <a:rPr lang="en-PH" sz="3200" b="1" dirty="0" smtClean="0"/>
              <a:t>Impact: </a:t>
            </a:r>
          </a:p>
          <a:p>
            <a:pPr marL="0" indent="0">
              <a:buNone/>
            </a:pPr>
            <a:r>
              <a:rPr lang="en-PH" dirty="0" smtClean="0"/>
              <a:t>a) The professionalization of librarians paved the way for the recognition of librarianship as a distinct profession.</a:t>
            </a:r>
          </a:p>
          <a:p>
            <a:pPr marL="0" indent="0">
              <a:buNone/>
            </a:pPr>
            <a:r>
              <a:rPr lang="en-PH" dirty="0" smtClean="0"/>
              <a:t>b) People working in the library must qualify themselves to be called “LIBRARIANS”</a:t>
            </a:r>
          </a:p>
          <a:p>
            <a:pPr marL="0" indent="0">
              <a:buNone/>
            </a:pPr>
            <a:r>
              <a:rPr lang="en-PH" dirty="0" smtClean="0"/>
              <a:t>c) The need for training for those who will be working in the library </a:t>
            </a:r>
          </a:p>
          <a:p>
            <a:pPr marL="0" indent="0">
              <a:buNone/>
            </a:pPr>
            <a:r>
              <a:rPr lang="en-PH" dirty="0" smtClean="0"/>
              <a:t>d) The exclusivity of the term “LIBRARIAN” as defined in the two RA’s </a:t>
            </a:r>
            <a:endParaRPr lang="en-PH" dirty="0"/>
          </a:p>
        </p:txBody>
      </p:sp>
    </p:spTree>
    <p:extLst>
      <p:ext uri="{BB962C8B-B14F-4D97-AF65-F5344CB8AC3E}">
        <p14:creationId xmlns:p14="http://schemas.microsoft.com/office/powerpoint/2010/main" val="22651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710467"/>
            <a:ext cx="9392336" cy="4863145"/>
          </a:xfrm>
        </p:spPr>
        <p:txBody>
          <a:bodyPr>
            <a:normAutofit/>
          </a:bodyPr>
          <a:lstStyle/>
          <a:p>
            <a:pPr marL="0" indent="0">
              <a:buNone/>
            </a:pPr>
            <a:r>
              <a:rPr lang="en-PH" sz="2800" dirty="0" smtClean="0"/>
              <a:t>Summit Results:</a:t>
            </a:r>
          </a:p>
          <a:p>
            <a:pPr marL="0" lvl="0" indent="0">
              <a:buNone/>
            </a:pPr>
            <a:r>
              <a:rPr lang="en-PH" sz="2800" b="1" dirty="0" smtClean="0"/>
              <a:t>1. Revision </a:t>
            </a:r>
            <a:r>
              <a:rPr lang="en-PH" sz="2800" b="1" dirty="0"/>
              <a:t>of RA 9246 </a:t>
            </a:r>
            <a:r>
              <a:rPr lang="en-PH" sz="2800" dirty="0"/>
              <a:t> </a:t>
            </a:r>
          </a:p>
          <a:p>
            <a:r>
              <a:rPr lang="en-PH" sz="2800" dirty="0"/>
              <a:t>Considering the latest developments in the field of librarianship such as low passing rate and takers of the course and the concerns in the provisions of the law, a proposed amendment is hoped to be done through the concerted efforts of the officers and members of the association. Specifically, the provisions on the following will be the focus of the amendments:</a:t>
            </a:r>
          </a:p>
          <a:p>
            <a:pPr marL="0" indent="0">
              <a:buNone/>
            </a:pPr>
            <a:endParaRPr lang="en-PH" sz="2400" dirty="0"/>
          </a:p>
        </p:txBody>
      </p:sp>
    </p:spTree>
    <p:extLst>
      <p:ext uri="{BB962C8B-B14F-4D97-AF65-F5344CB8AC3E}">
        <p14:creationId xmlns:p14="http://schemas.microsoft.com/office/powerpoint/2010/main" val="391820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710467"/>
            <a:ext cx="9392336" cy="4863145"/>
          </a:xfrm>
        </p:spPr>
        <p:txBody>
          <a:bodyPr>
            <a:normAutofit fontScale="92500" lnSpcReduction="10000"/>
          </a:bodyPr>
          <a:lstStyle/>
          <a:p>
            <a:pPr marL="0" indent="0">
              <a:buNone/>
            </a:pPr>
            <a:r>
              <a:rPr lang="en-PH" sz="2400" dirty="0" smtClean="0"/>
              <a:t>Summit Results:</a:t>
            </a:r>
          </a:p>
          <a:p>
            <a:pPr lvl="0"/>
            <a:r>
              <a:rPr lang="en-PH" sz="2400" dirty="0"/>
              <a:t>Number of subjects in the board examination</a:t>
            </a:r>
          </a:p>
          <a:p>
            <a:pPr lvl="0"/>
            <a:r>
              <a:rPr lang="en-PH" sz="2400" dirty="0"/>
              <a:t>The subjects to be taken by repeaters including the general weighted average</a:t>
            </a:r>
          </a:p>
          <a:p>
            <a:pPr lvl="0"/>
            <a:r>
              <a:rPr lang="en-PH" sz="2400" dirty="0"/>
              <a:t>Scope of practice of librarianship specifically on qualification of teachers handling the LIS subjects</a:t>
            </a:r>
          </a:p>
          <a:p>
            <a:pPr lvl="0"/>
            <a:r>
              <a:rPr lang="en-PH" sz="2400" dirty="0"/>
              <a:t>Consideration/removal of Good Health as a requirement in taking the board exam</a:t>
            </a:r>
          </a:p>
          <a:p>
            <a:pPr lvl="0"/>
            <a:r>
              <a:rPr lang="en-PH" sz="2400" dirty="0"/>
              <a:t>Review those who can take the licensure exam specially the required units in LIS</a:t>
            </a:r>
          </a:p>
          <a:p>
            <a:pPr lvl="0"/>
            <a:r>
              <a:rPr lang="en-PH" sz="2400" dirty="0"/>
              <a:t>The use of “RL” by license librarians</a:t>
            </a:r>
          </a:p>
          <a:p>
            <a:pPr lvl="0"/>
            <a:r>
              <a:rPr lang="en-PH" sz="2400" dirty="0"/>
              <a:t>Grand father’s clause</a:t>
            </a:r>
          </a:p>
        </p:txBody>
      </p:sp>
    </p:spTree>
    <p:extLst>
      <p:ext uri="{BB962C8B-B14F-4D97-AF65-F5344CB8AC3E}">
        <p14:creationId xmlns:p14="http://schemas.microsoft.com/office/powerpoint/2010/main" val="7383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fontScale="92500" lnSpcReduction="10000"/>
          </a:bodyPr>
          <a:lstStyle/>
          <a:p>
            <a:pPr marL="0" indent="0">
              <a:buNone/>
            </a:pPr>
            <a:r>
              <a:rPr lang="en-PH" sz="2400" dirty="0" smtClean="0"/>
              <a:t>Summit Results:</a:t>
            </a:r>
          </a:p>
          <a:p>
            <a:pPr marL="0" lvl="0" indent="0">
              <a:buNone/>
            </a:pPr>
            <a:r>
              <a:rPr lang="en-PH" sz="2400" b="1" dirty="0" smtClean="0"/>
              <a:t>2. LIS </a:t>
            </a:r>
            <a:r>
              <a:rPr lang="en-PH" sz="2400" b="1" dirty="0"/>
              <a:t>Education</a:t>
            </a:r>
            <a:endParaRPr lang="en-PH" sz="2400" dirty="0"/>
          </a:p>
          <a:p>
            <a:r>
              <a:rPr lang="en-PH" sz="2400" dirty="0"/>
              <a:t> </a:t>
            </a:r>
            <a:r>
              <a:rPr lang="en-PH" sz="2400" dirty="0" smtClean="0"/>
              <a:t>The </a:t>
            </a:r>
            <a:r>
              <a:rPr lang="en-PH" sz="2400" dirty="0"/>
              <a:t>PRC and CHED has done a lot to uplift the course but the reality is, there are still few takers since they look at the profession differently. </a:t>
            </a:r>
            <a:endParaRPr lang="en-PH" sz="2400" dirty="0" smtClean="0"/>
          </a:p>
          <a:p>
            <a:r>
              <a:rPr lang="en-PH" sz="2400" dirty="0" smtClean="0"/>
              <a:t>With </a:t>
            </a:r>
            <a:r>
              <a:rPr lang="en-PH" sz="2400" dirty="0"/>
              <a:t>this, the association will continue to move for the promotion, and improvement of the BLIS and MLIS curriculum such that, it will be more marketable to students. </a:t>
            </a:r>
            <a:endParaRPr lang="en-PH" sz="2400" dirty="0" smtClean="0"/>
          </a:p>
          <a:p>
            <a:r>
              <a:rPr lang="en-PH" sz="2400" dirty="0" smtClean="0"/>
              <a:t>Further</a:t>
            </a:r>
            <a:r>
              <a:rPr lang="en-PH" sz="2400" dirty="0"/>
              <a:t>, library schools should be monitored to ensure that quality instruction will be provided to the takers of the course. In partnership with CHED and PRC, the association shall conduct periodic monitoring and evaluation to library schools offering MLIS and BLIS and check whether these schools meet the basic qualifications/requirements in opening a course. </a:t>
            </a:r>
          </a:p>
        </p:txBody>
      </p:sp>
    </p:spTree>
    <p:extLst>
      <p:ext uri="{BB962C8B-B14F-4D97-AF65-F5344CB8AC3E}">
        <p14:creationId xmlns:p14="http://schemas.microsoft.com/office/powerpoint/2010/main" val="329777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a:bodyPr>
          <a:lstStyle/>
          <a:p>
            <a:pPr marL="0" indent="0">
              <a:buNone/>
            </a:pPr>
            <a:r>
              <a:rPr lang="en-PH" sz="2400" dirty="0" smtClean="0"/>
              <a:t>Summit Results:</a:t>
            </a:r>
          </a:p>
          <a:p>
            <a:pPr marL="0" lvl="0" indent="0">
              <a:buNone/>
            </a:pPr>
            <a:r>
              <a:rPr lang="en-PH" sz="2000" b="1" dirty="0" smtClean="0"/>
              <a:t>3. Library </a:t>
            </a:r>
            <a:r>
              <a:rPr lang="en-PH" sz="2000" b="1" dirty="0"/>
              <a:t>Accreditation </a:t>
            </a:r>
            <a:endParaRPr lang="en-PH" sz="2000" dirty="0"/>
          </a:p>
          <a:p>
            <a:r>
              <a:rPr lang="en-PH" sz="2000" dirty="0" smtClean="0"/>
              <a:t>Since </a:t>
            </a:r>
            <a:r>
              <a:rPr lang="en-PH" sz="2000" dirty="0"/>
              <a:t>accreditation is already applied in academic and school libraries, a proposal to have it be implemented in Public and Special libraries will be a priority agenda of the association. </a:t>
            </a:r>
            <a:endParaRPr lang="en-PH" sz="2000" dirty="0" smtClean="0"/>
          </a:p>
          <a:p>
            <a:r>
              <a:rPr lang="en-PH" sz="2000" dirty="0" smtClean="0"/>
              <a:t>In </a:t>
            </a:r>
            <a:r>
              <a:rPr lang="en-PH" sz="2000" dirty="0"/>
              <a:t>partnership with the Association of Librarians in Public Sector (ALPS), libraries in Local Government Units through the provision of RA7743 in partnership with the National Library of the Philippines and the DILG, shall undergo accreditation making the library as one of the indicator of the “Seal of Good Governance”, as implemented by the DILG. </a:t>
            </a:r>
            <a:endParaRPr lang="en-PH" sz="2000" dirty="0" smtClean="0"/>
          </a:p>
          <a:p>
            <a:r>
              <a:rPr lang="en-PH" sz="2000" dirty="0" smtClean="0"/>
              <a:t>Further</a:t>
            </a:r>
            <a:r>
              <a:rPr lang="en-PH" sz="2000" dirty="0"/>
              <a:t>, special libraries in partnership with the Association Special Libraries of the Philippines hall adopt an accreditation system to ensure quality resources and services in the library.  </a:t>
            </a:r>
            <a:endParaRPr lang="en-PH" sz="2400" dirty="0"/>
          </a:p>
        </p:txBody>
      </p:sp>
    </p:spTree>
    <p:extLst>
      <p:ext uri="{BB962C8B-B14F-4D97-AF65-F5344CB8AC3E}">
        <p14:creationId xmlns:p14="http://schemas.microsoft.com/office/powerpoint/2010/main" val="2243945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a:bodyPr>
          <a:lstStyle/>
          <a:p>
            <a:pPr marL="0" indent="0">
              <a:buNone/>
            </a:pPr>
            <a:r>
              <a:rPr lang="en-PH" sz="2400" dirty="0" smtClean="0"/>
              <a:t>Summit Results:</a:t>
            </a:r>
          </a:p>
          <a:p>
            <a:pPr marL="0" indent="0">
              <a:buNone/>
            </a:pPr>
            <a:r>
              <a:rPr lang="en-PH" sz="2800" b="1" dirty="0" smtClean="0"/>
              <a:t>4. </a:t>
            </a:r>
            <a:r>
              <a:rPr lang="en-PH" sz="2400" b="1" dirty="0" smtClean="0"/>
              <a:t>Code </a:t>
            </a:r>
            <a:r>
              <a:rPr lang="en-PH" sz="2400" b="1" dirty="0"/>
              <a:t>of </a:t>
            </a:r>
            <a:r>
              <a:rPr lang="en-PH" sz="2400" b="1" dirty="0" smtClean="0"/>
              <a:t>Ethics</a:t>
            </a:r>
            <a:endParaRPr lang="en-PH" sz="2400" dirty="0"/>
          </a:p>
          <a:p>
            <a:r>
              <a:rPr lang="en-PH" sz="2000" dirty="0" smtClean="0"/>
              <a:t>The </a:t>
            </a:r>
            <a:r>
              <a:rPr lang="en-PH" sz="2000" dirty="0"/>
              <a:t>profession has a well-crafted code of ethics which is being adopted by librarians through the PRC-BFL. However, in terms of monitoring the practice of librarianship and the implementation of the code, there is a need to revisit the implementation of the provisions of the code. </a:t>
            </a:r>
            <a:endParaRPr lang="en-PH" sz="2000" dirty="0" smtClean="0"/>
          </a:p>
          <a:p>
            <a:r>
              <a:rPr lang="en-PH" sz="2000" dirty="0" smtClean="0"/>
              <a:t>With </a:t>
            </a:r>
            <a:r>
              <a:rPr lang="en-PH" sz="2000" dirty="0"/>
              <a:t>this, the association shall take the lead in responding to complaints against its erring members and look into possible ways to discipline them not forgetting the due process. </a:t>
            </a:r>
            <a:endParaRPr lang="en-PH" sz="2000" dirty="0" smtClean="0"/>
          </a:p>
          <a:p>
            <a:r>
              <a:rPr lang="en-PH" sz="2000" dirty="0" smtClean="0"/>
              <a:t>All </a:t>
            </a:r>
            <a:r>
              <a:rPr lang="en-PH" sz="2000" dirty="0"/>
              <a:t>stakeholders shall be gathered to discuss on ethical issues concerning the practice of the profession and suggest solutions to avoid these problems. </a:t>
            </a:r>
          </a:p>
        </p:txBody>
      </p:sp>
    </p:spTree>
    <p:extLst>
      <p:ext uri="{BB962C8B-B14F-4D97-AF65-F5344CB8AC3E}">
        <p14:creationId xmlns:p14="http://schemas.microsoft.com/office/powerpoint/2010/main" val="33435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fontScale="92500"/>
          </a:bodyPr>
          <a:lstStyle/>
          <a:p>
            <a:pPr marL="0" indent="0">
              <a:buNone/>
            </a:pPr>
            <a:r>
              <a:rPr lang="en-PH" sz="2400" dirty="0" smtClean="0"/>
              <a:t>Summit Results:</a:t>
            </a:r>
          </a:p>
          <a:p>
            <a:pPr marL="0" lvl="0" indent="0">
              <a:buNone/>
            </a:pPr>
            <a:r>
              <a:rPr lang="en-PH" sz="2800" b="1" dirty="0" smtClean="0"/>
              <a:t>5. Continuing </a:t>
            </a:r>
            <a:r>
              <a:rPr lang="en-PH" sz="2800" b="1" dirty="0"/>
              <a:t>Professional Development</a:t>
            </a:r>
            <a:endParaRPr lang="en-PH" sz="2800" dirty="0"/>
          </a:p>
          <a:p>
            <a:r>
              <a:rPr lang="en-PH" sz="2800" dirty="0" smtClean="0"/>
              <a:t>As </a:t>
            </a:r>
            <a:r>
              <a:rPr lang="en-PH" sz="2800" dirty="0"/>
              <a:t>a profession, it is the responsibility of the association to offer quality programs that will enhance the professional development of each member. </a:t>
            </a:r>
            <a:endParaRPr lang="en-PH" sz="2800" dirty="0" smtClean="0"/>
          </a:p>
          <a:p>
            <a:r>
              <a:rPr lang="en-PH" sz="2800" dirty="0" smtClean="0"/>
              <a:t>As </a:t>
            </a:r>
            <a:r>
              <a:rPr lang="en-PH" sz="2800" dirty="0"/>
              <a:t>such, the Continuing Professional Development Program shall be intensified in collaboration with other local and national library associations to come up with a “Professional Development Agenda” which will become a guide for these association to plan for activities to enhance the skills and competencies of their members.  </a:t>
            </a:r>
          </a:p>
        </p:txBody>
      </p:sp>
    </p:spTree>
    <p:extLst>
      <p:ext uri="{BB962C8B-B14F-4D97-AF65-F5344CB8AC3E}">
        <p14:creationId xmlns:p14="http://schemas.microsoft.com/office/powerpoint/2010/main" val="48329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fontScale="85000" lnSpcReduction="20000"/>
          </a:bodyPr>
          <a:lstStyle/>
          <a:p>
            <a:pPr marL="0" indent="0">
              <a:buNone/>
            </a:pPr>
            <a:r>
              <a:rPr lang="en-PH" sz="2400" dirty="0" smtClean="0"/>
              <a:t>Summit Results:</a:t>
            </a:r>
          </a:p>
          <a:p>
            <a:pPr marL="0" lvl="0" indent="0">
              <a:buNone/>
            </a:pPr>
            <a:r>
              <a:rPr lang="en-PH" sz="2800" b="1" dirty="0" smtClean="0"/>
              <a:t>6. LIS </a:t>
            </a:r>
            <a:r>
              <a:rPr lang="en-PH" sz="2800" b="1" dirty="0"/>
              <a:t>Research </a:t>
            </a:r>
            <a:endParaRPr lang="en-PH" sz="2800" dirty="0"/>
          </a:p>
          <a:p>
            <a:pPr marL="0" indent="0">
              <a:buNone/>
            </a:pPr>
            <a:endParaRPr lang="en-PH" sz="2800" dirty="0"/>
          </a:p>
          <a:p>
            <a:r>
              <a:rPr lang="en-PH" sz="2800" dirty="0"/>
              <a:t>The association shall endeavour to encourage its members to conduct scholarly research focusing on their work as a librarian or any related concerns in the library. </a:t>
            </a:r>
            <a:endParaRPr lang="en-PH" sz="2800" dirty="0" smtClean="0"/>
          </a:p>
          <a:p>
            <a:r>
              <a:rPr lang="en-PH" sz="2800" dirty="0" smtClean="0"/>
              <a:t>Activities </a:t>
            </a:r>
            <a:r>
              <a:rPr lang="en-PH" sz="2800" dirty="0"/>
              <a:t>which will focus on enhancing the capability of librarians to be researchers will become priority of the association. Incentives shall be given to librarians who are good in research and those who would like to conduct research. </a:t>
            </a:r>
            <a:endParaRPr lang="en-PH" sz="2800" dirty="0" smtClean="0"/>
          </a:p>
          <a:p>
            <a:r>
              <a:rPr lang="en-PH" sz="2800" dirty="0" smtClean="0"/>
              <a:t>Research </a:t>
            </a:r>
            <a:r>
              <a:rPr lang="en-PH" sz="2800" dirty="0"/>
              <a:t>Journal in the profession will be encouraged in schools and associations to collect a wide range reference on library profession will be enhanced through paper presentations.</a:t>
            </a:r>
          </a:p>
        </p:txBody>
      </p:sp>
    </p:spTree>
    <p:extLst>
      <p:ext uri="{BB962C8B-B14F-4D97-AF65-F5344CB8AC3E}">
        <p14:creationId xmlns:p14="http://schemas.microsoft.com/office/powerpoint/2010/main" val="167740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a:bodyPr>
          <a:lstStyle/>
          <a:p>
            <a:pPr marL="0" indent="0">
              <a:buNone/>
            </a:pPr>
            <a:r>
              <a:rPr lang="en-PH" sz="2400" dirty="0" smtClean="0"/>
              <a:t>Summit Results:</a:t>
            </a:r>
          </a:p>
          <a:p>
            <a:pPr marL="0" lvl="0" indent="0">
              <a:buNone/>
            </a:pPr>
            <a:r>
              <a:rPr lang="en-PH" sz="2400" b="1" dirty="0" smtClean="0"/>
              <a:t>7. Standardization </a:t>
            </a:r>
            <a:r>
              <a:rPr lang="en-PH" sz="2400" b="1" dirty="0"/>
              <a:t>of “Library Standards”</a:t>
            </a:r>
            <a:endParaRPr lang="en-PH" sz="2400" dirty="0"/>
          </a:p>
          <a:p>
            <a:pPr marL="0" indent="0">
              <a:buNone/>
            </a:pPr>
            <a:endParaRPr lang="en-PH" sz="2400" dirty="0"/>
          </a:p>
          <a:p>
            <a:r>
              <a:rPr lang="en-PH" sz="2400" dirty="0" smtClean="0"/>
              <a:t>The </a:t>
            </a:r>
            <a:r>
              <a:rPr lang="en-PH" sz="2400" dirty="0"/>
              <a:t>association shall look into the possibility of having “One Library Standards” which can be used by all accrediting agencies both in public and private sector.</a:t>
            </a:r>
          </a:p>
          <a:p>
            <a:pPr marL="0" indent="0">
              <a:buNone/>
            </a:pPr>
            <a:endParaRPr lang="en-PH" sz="2400" dirty="0"/>
          </a:p>
          <a:p>
            <a:r>
              <a:rPr lang="en-PH" sz="2400" dirty="0"/>
              <a:t>Part of this standardization will be the review of librarians rank, salaries, benefits, promotions and other important factors that affect the practice of librarianship in both public and private sector</a:t>
            </a:r>
            <a:r>
              <a:rPr lang="en-PH" sz="2400" dirty="0" smtClean="0"/>
              <a:t>.</a:t>
            </a:r>
            <a:r>
              <a:rPr lang="en-PH" sz="2400" dirty="0"/>
              <a:t> </a:t>
            </a:r>
          </a:p>
        </p:txBody>
      </p:sp>
    </p:spTree>
    <p:extLst>
      <p:ext uri="{BB962C8B-B14F-4D97-AF65-F5344CB8AC3E}">
        <p14:creationId xmlns:p14="http://schemas.microsoft.com/office/powerpoint/2010/main" val="36587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24" y="376514"/>
            <a:ext cx="9113037" cy="799495"/>
          </a:xfrm>
        </p:spPr>
        <p:txBody>
          <a:bodyPr>
            <a:normAutofit fontScale="90000"/>
          </a:bodyPr>
          <a:lstStyle/>
          <a:p>
            <a:r>
              <a:rPr lang="en-PH" b="1" dirty="0" smtClean="0"/>
              <a:t>1</a:t>
            </a:r>
            <a:r>
              <a:rPr lang="en-PH" b="1" baseline="30000" dirty="0" smtClean="0"/>
              <a:t>st</a:t>
            </a:r>
            <a:r>
              <a:rPr lang="en-PH" b="1" dirty="0" smtClean="0"/>
              <a:t> Philippine Librarians Summit: Addressing Issues and Concerns </a:t>
            </a:r>
            <a:endParaRPr lang="en-PH" b="1" dirty="0"/>
          </a:p>
        </p:txBody>
      </p:sp>
      <p:sp>
        <p:nvSpPr>
          <p:cNvPr id="3" name="Content Placeholder 2"/>
          <p:cNvSpPr>
            <a:spLocks noGrp="1"/>
          </p:cNvSpPr>
          <p:nvPr>
            <p:ph idx="1"/>
          </p:nvPr>
        </p:nvSpPr>
        <p:spPr>
          <a:xfrm>
            <a:off x="526724" y="1549102"/>
            <a:ext cx="9392336" cy="4863145"/>
          </a:xfrm>
        </p:spPr>
        <p:txBody>
          <a:bodyPr>
            <a:normAutofit/>
          </a:bodyPr>
          <a:lstStyle/>
          <a:p>
            <a:pPr marL="0" indent="0">
              <a:buNone/>
            </a:pPr>
            <a:r>
              <a:rPr lang="en-PH" sz="2400" dirty="0" smtClean="0"/>
              <a:t>Summit Results:</a:t>
            </a:r>
          </a:p>
          <a:p>
            <a:pPr marL="0" lvl="0" indent="0">
              <a:buNone/>
            </a:pPr>
            <a:r>
              <a:rPr lang="en-PH" sz="2400" b="1" dirty="0" smtClean="0"/>
              <a:t>8. </a:t>
            </a:r>
            <a:r>
              <a:rPr lang="en-PH" sz="2400" b="1" dirty="0" err="1" smtClean="0"/>
              <a:t>Partylist</a:t>
            </a:r>
            <a:r>
              <a:rPr lang="en-PH" sz="2400" b="1" dirty="0" smtClean="0"/>
              <a:t> </a:t>
            </a:r>
            <a:r>
              <a:rPr lang="en-PH" sz="2400" b="1" dirty="0"/>
              <a:t>for Librarians </a:t>
            </a:r>
            <a:endParaRPr lang="en-PH" sz="2400" dirty="0"/>
          </a:p>
          <a:p>
            <a:pPr marL="0" indent="0">
              <a:buNone/>
            </a:pPr>
            <a:endParaRPr lang="en-PH" sz="2400" dirty="0"/>
          </a:p>
          <a:p>
            <a:r>
              <a:rPr lang="en-PH" sz="2400" dirty="0"/>
              <a:t>The 1987 Constitution provides us to be represented in the Congress through our </a:t>
            </a:r>
            <a:r>
              <a:rPr lang="en-PH" sz="2400" dirty="0" err="1"/>
              <a:t>partylist</a:t>
            </a:r>
            <a:r>
              <a:rPr lang="en-PH" sz="2400" dirty="0"/>
              <a:t> system. </a:t>
            </a:r>
            <a:endParaRPr lang="en-PH" sz="2400" dirty="0" smtClean="0"/>
          </a:p>
          <a:p>
            <a:r>
              <a:rPr lang="en-PH" sz="2400" dirty="0" smtClean="0"/>
              <a:t>Through </a:t>
            </a:r>
            <a:r>
              <a:rPr lang="en-PH" sz="2400" dirty="0"/>
              <a:t>this, priority bills shall be passed to address the issues and concerns affecting the profession. </a:t>
            </a:r>
            <a:endParaRPr lang="en-PH" sz="2400" dirty="0" smtClean="0"/>
          </a:p>
          <a:p>
            <a:r>
              <a:rPr lang="en-PH" sz="2400" dirty="0" smtClean="0"/>
              <a:t>It </a:t>
            </a:r>
            <a:r>
              <a:rPr lang="en-PH" sz="2400" dirty="0"/>
              <a:t>is then recommended to organize a </a:t>
            </a:r>
            <a:r>
              <a:rPr lang="en-PH" sz="2400" dirty="0" err="1"/>
              <a:t>partylist</a:t>
            </a:r>
            <a:r>
              <a:rPr lang="en-PH" sz="2400" dirty="0"/>
              <a:t> group for librarians to represent the aspirations of librarians in the legislature. </a:t>
            </a:r>
          </a:p>
          <a:p>
            <a:pPr marL="0" indent="0">
              <a:buNone/>
            </a:pPr>
            <a:endParaRPr lang="en-PH" sz="2400" dirty="0"/>
          </a:p>
        </p:txBody>
      </p:sp>
    </p:spTree>
    <p:extLst>
      <p:ext uri="{BB962C8B-B14F-4D97-AF65-F5344CB8AC3E}">
        <p14:creationId xmlns:p14="http://schemas.microsoft.com/office/powerpoint/2010/main" val="209935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41" y="1201271"/>
            <a:ext cx="8596668" cy="1320800"/>
          </a:xfrm>
        </p:spPr>
        <p:txBody>
          <a:bodyPr/>
          <a:lstStyle/>
          <a:p>
            <a:pPr algn="ctr"/>
            <a:r>
              <a:rPr lang="en-PH" dirty="0" smtClean="0"/>
              <a:t>PLAI UPDATES</a:t>
            </a:r>
            <a:endParaRPr lang="en-PH" dirty="0"/>
          </a:p>
        </p:txBody>
      </p:sp>
      <p:sp>
        <p:nvSpPr>
          <p:cNvPr id="3" name="Content Placeholder 2"/>
          <p:cNvSpPr>
            <a:spLocks noGrp="1"/>
          </p:cNvSpPr>
          <p:nvPr>
            <p:ph idx="1"/>
          </p:nvPr>
        </p:nvSpPr>
        <p:spPr>
          <a:xfrm>
            <a:off x="677334" y="2849079"/>
            <a:ext cx="8596668" cy="1324889"/>
          </a:xfrm>
        </p:spPr>
        <p:txBody>
          <a:bodyPr/>
          <a:lstStyle/>
          <a:p>
            <a:pPr marL="0" indent="0" algn="ctr">
              <a:buNone/>
            </a:pPr>
            <a:r>
              <a:rPr lang="en-PH" sz="2800" b="1" dirty="0" smtClean="0"/>
              <a:t>President’s </a:t>
            </a:r>
            <a:r>
              <a:rPr lang="en-PH" sz="2800" b="1" dirty="0"/>
              <a:t>Report</a:t>
            </a:r>
            <a:endParaRPr lang="en-PH" sz="2800" i="1" dirty="0"/>
          </a:p>
          <a:p>
            <a:pPr marL="0" indent="0" algn="ctr">
              <a:buNone/>
            </a:pPr>
            <a:r>
              <a:rPr lang="en-PH" sz="2800" b="1" dirty="0"/>
              <a:t>ELVIRA B. LAPUZ</a:t>
            </a:r>
            <a:endParaRPr lang="en-PH" sz="2800" i="1" dirty="0"/>
          </a:p>
          <a:p>
            <a:endParaRPr lang="en-PH" dirty="0"/>
          </a:p>
        </p:txBody>
      </p:sp>
    </p:spTree>
    <p:extLst>
      <p:ext uri="{BB962C8B-B14F-4D97-AF65-F5344CB8AC3E}">
        <p14:creationId xmlns:p14="http://schemas.microsoft.com/office/powerpoint/2010/main" val="1073704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677334" y="1930400"/>
            <a:ext cx="10037282" cy="4577975"/>
          </a:xfrm>
        </p:spPr>
        <p:txBody>
          <a:bodyPr>
            <a:normAutofit/>
          </a:bodyPr>
          <a:lstStyle/>
          <a:p>
            <a:pPr marL="0" indent="0">
              <a:buNone/>
            </a:pPr>
            <a:r>
              <a:rPr lang="en-PH" sz="3600" dirty="0" smtClean="0"/>
              <a:t>2. Proliferation of Library Associations</a:t>
            </a:r>
          </a:p>
          <a:p>
            <a:r>
              <a:rPr lang="en-PH" sz="2800" dirty="0" smtClean="0"/>
              <a:t>Philippine Librarians Association Inc. with its 17 regional councils</a:t>
            </a:r>
          </a:p>
          <a:p>
            <a:r>
              <a:rPr lang="en-PH" sz="2800" dirty="0" smtClean="0"/>
              <a:t>the presence of 73 library associations in the country today is a manifestation the active involvement of librarians to further their cause.	</a:t>
            </a:r>
            <a:r>
              <a:rPr lang="en-PH" sz="1400" dirty="0" smtClean="0"/>
              <a:t>(source: https://paarl.wikispaces.com/Organizations)</a:t>
            </a:r>
            <a:endParaRPr lang="en-PH" sz="1050" dirty="0" smtClean="0"/>
          </a:p>
          <a:p>
            <a:r>
              <a:rPr lang="en-PH" sz="2800" dirty="0" smtClean="0"/>
              <a:t> Includes student organizations/associations</a:t>
            </a:r>
          </a:p>
          <a:p>
            <a:r>
              <a:rPr lang="en-PH" sz="2800" dirty="0" smtClean="0"/>
              <a:t>Some association allows non-license but practicing library staff to be part of the associations.</a:t>
            </a:r>
            <a:endParaRPr lang="en-PH" sz="2800" dirty="0"/>
          </a:p>
        </p:txBody>
      </p:sp>
    </p:spTree>
    <p:extLst>
      <p:ext uri="{BB962C8B-B14F-4D97-AF65-F5344CB8AC3E}">
        <p14:creationId xmlns:p14="http://schemas.microsoft.com/office/powerpoint/2010/main" val="116751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Activities Undertaken</a:t>
            </a:r>
            <a:endParaRPr lang="en-PH" dirty="0"/>
          </a:p>
        </p:txBody>
      </p:sp>
      <p:sp>
        <p:nvSpPr>
          <p:cNvPr id="3" name="Content Placeholder 2"/>
          <p:cNvSpPr>
            <a:spLocks noGrp="1"/>
          </p:cNvSpPr>
          <p:nvPr>
            <p:ph idx="1"/>
          </p:nvPr>
        </p:nvSpPr>
        <p:spPr/>
        <p:txBody>
          <a:bodyPr>
            <a:normAutofit fontScale="92500"/>
          </a:bodyPr>
          <a:lstStyle/>
          <a:p>
            <a:r>
              <a:rPr lang="en-US" sz="2400" dirty="0"/>
              <a:t>The 2015-2016 PLAI National Board of Trustees was inducted into office on 27 November 2014 with Hon. Yolanda C. </a:t>
            </a:r>
            <a:r>
              <a:rPr lang="en-US" sz="2400" dirty="0" err="1"/>
              <a:t>Granda</a:t>
            </a:r>
            <a:r>
              <a:rPr lang="en-US" sz="2400" dirty="0"/>
              <a:t>, Chair of the Board for Librarians as Inducting Officer. The induction was held at the Century Park Hotel Manila coinciding with the PLAI General Assembly 2015.</a:t>
            </a:r>
            <a:endParaRPr lang="en-PH" sz="2400" i="1" dirty="0"/>
          </a:p>
          <a:p>
            <a:endParaRPr lang="en-PH" sz="2400" i="1" dirty="0"/>
          </a:p>
          <a:p>
            <a:r>
              <a:rPr lang="en-US" sz="2400" dirty="0"/>
              <a:t>The PLAI NBOT planned for an organizational meeting which was held on January 31-February 1 at Chateau Santa Isabel in Manila and had regular quarterly Board Meetings for 2015. </a:t>
            </a:r>
            <a:endParaRPr lang="en-PH" sz="2400" i="1" dirty="0"/>
          </a:p>
          <a:p>
            <a:endParaRPr lang="en-PH" dirty="0"/>
          </a:p>
        </p:txBody>
      </p:sp>
    </p:spTree>
    <p:extLst>
      <p:ext uri="{BB962C8B-B14F-4D97-AF65-F5344CB8AC3E}">
        <p14:creationId xmlns:p14="http://schemas.microsoft.com/office/powerpoint/2010/main" val="29547651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Activities Undertaken</a:t>
            </a:r>
            <a:endParaRPr lang="en-PH" dirty="0"/>
          </a:p>
        </p:txBody>
      </p:sp>
      <p:sp>
        <p:nvSpPr>
          <p:cNvPr id="3" name="Content Placeholder 2"/>
          <p:cNvSpPr>
            <a:spLocks noGrp="1"/>
          </p:cNvSpPr>
          <p:nvPr>
            <p:ph idx="1"/>
          </p:nvPr>
        </p:nvSpPr>
        <p:spPr>
          <a:xfrm>
            <a:off x="677334" y="1678193"/>
            <a:ext cx="8596668" cy="4363169"/>
          </a:xfrm>
        </p:spPr>
        <p:txBody>
          <a:bodyPr>
            <a:normAutofit lnSpcReduction="10000"/>
          </a:bodyPr>
          <a:lstStyle/>
          <a:p>
            <a:pPr marL="0" indent="0">
              <a:buNone/>
            </a:pPr>
            <a:r>
              <a:rPr lang="en-US" sz="2400" dirty="0"/>
              <a:t>Follow through on the pending matters and projects from 2014, which include</a:t>
            </a:r>
            <a:endParaRPr lang="en-PH" sz="2400" i="1" dirty="0"/>
          </a:p>
          <a:p>
            <a:pPr lvl="0"/>
            <a:r>
              <a:rPr lang="en-US" sz="2400" dirty="0"/>
              <a:t>Re-accreditation of PLAI as an APO (by PRC)</a:t>
            </a:r>
            <a:endParaRPr lang="en-PH" sz="2400" i="1" dirty="0"/>
          </a:p>
          <a:p>
            <a:pPr lvl="0"/>
            <a:r>
              <a:rPr lang="en-US" sz="2400" dirty="0"/>
              <a:t>Finalize Batch 2 of Amendments to the PLAI Articles of Incorporation and By-Laws;</a:t>
            </a:r>
            <a:endParaRPr lang="en-PH" sz="2400" i="1" dirty="0"/>
          </a:p>
          <a:p>
            <a:pPr lvl="0"/>
            <a:r>
              <a:rPr lang="en-US" sz="2400" dirty="0"/>
              <a:t>Approval of amendments to Articles of Incorporation and By-Laws (by SEC)</a:t>
            </a:r>
            <a:endParaRPr lang="en-PH" sz="2400" i="1" dirty="0"/>
          </a:p>
          <a:p>
            <a:pPr lvl="0"/>
            <a:r>
              <a:rPr lang="en-US" sz="2400" dirty="0"/>
              <a:t>Publication of the PLAI Bulletin of Information;</a:t>
            </a:r>
            <a:endParaRPr lang="en-PH" sz="2400" i="1" dirty="0"/>
          </a:p>
          <a:p>
            <a:pPr lvl="0"/>
            <a:r>
              <a:rPr lang="en-US" sz="2400" dirty="0"/>
              <a:t>Publication of the PLAI Journal (several papers from the previous Congresses);</a:t>
            </a:r>
            <a:endParaRPr lang="en-PH" sz="2400" i="1" dirty="0"/>
          </a:p>
          <a:p>
            <a:endParaRPr lang="en-PH" sz="2400" dirty="0"/>
          </a:p>
        </p:txBody>
      </p:sp>
    </p:spTree>
    <p:extLst>
      <p:ext uri="{BB962C8B-B14F-4D97-AF65-F5344CB8AC3E}">
        <p14:creationId xmlns:p14="http://schemas.microsoft.com/office/powerpoint/2010/main" val="107083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Activities Undertaken</a:t>
            </a:r>
            <a:endParaRPr lang="en-PH" dirty="0"/>
          </a:p>
        </p:txBody>
      </p:sp>
      <p:sp>
        <p:nvSpPr>
          <p:cNvPr id="3" name="Content Placeholder 2"/>
          <p:cNvSpPr>
            <a:spLocks noGrp="1"/>
          </p:cNvSpPr>
          <p:nvPr>
            <p:ph idx="1"/>
          </p:nvPr>
        </p:nvSpPr>
        <p:spPr>
          <a:xfrm>
            <a:off x="677334" y="1570617"/>
            <a:ext cx="8596668" cy="5013063"/>
          </a:xfrm>
        </p:spPr>
        <p:txBody>
          <a:bodyPr>
            <a:normAutofit lnSpcReduction="10000"/>
          </a:bodyPr>
          <a:lstStyle/>
          <a:p>
            <a:pPr marL="0" indent="0">
              <a:buNone/>
            </a:pPr>
            <a:r>
              <a:rPr lang="en-US" sz="2400" dirty="0"/>
              <a:t>Follow through on the pending matters and projects from 2014, which include</a:t>
            </a:r>
            <a:endParaRPr lang="en-PH" sz="2400" i="1" dirty="0"/>
          </a:p>
          <a:p>
            <a:pPr lvl="0"/>
            <a:r>
              <a:rPr lang="en-US" sz="2400" dirty="0"/>
              <a:t>Reproduction of the PLAI Newsletters of 2013 and 2014;</a:t>
            </a:r>
            <a:endParaRPr lang="en-PH" sz="2400" i="1" dirty="0"/>
          </a:p>
          <a:p>
            <a:pPr lvl="0"/>
            <a:r>
              <a:rPr lang="en-US" sz="2400" dirty="0"/>
              <a:t>Clarify the definition of a “member in active participation” – to support the Association’s request regarding the requirement for the renewal of license;</a:t>
            </a:r>
            <a:endParaRPr lang="en-PH" sz="2400" i="1" dirty="0"/>
          </a:p>
          <a:p>
            <a:pPr lvl="0"/>
            <a:r>
              <a:rPr lang="en-US" sz="2400" dirty="0"/>
              <a:t>Attendance and participation in CONSAL 2015 (Bangkok, Thailand);</a:t>
            </a:r>
            <a:endParaRPr lang="en-PH" sz="2400" i="1" dirty="0"/>
          </a:p>
          <a:p>
            <a:pPr lvl="0"/>
            <a:r>
              <a:rPr lang="en-US" sz="2400" dirty="0"/>
              <a:t>Implement  the PLAI Scholarship Assistance and Grants following the set guidelines;</a:t>
            </a:r>
            <a:endParaRPr lang="en-PH" sz="2400" i="1" dirty="0"/>
          </a:p>
          <a:p>
            <a:pPr lvl="0"/>
            <a:r>
              <a:rPr lang="en-US" sz="2400" dirty="0"/>
              <a:t>Library Locator Project with </a:t>
            </a:r>
            <a:r>
              <a:rPr lang="en-US" sz="2400" dirty="0" err="1"/>
              <a:t>DepEd</a:t>
            </a:r>
            <a:r>
              <a:rPr lang="en-US" sz="2400" dirty="0"/>
              <a:t> (coordinate with Rex Molina of College of St. </a:t>
            </a:r>
            <a:r>
              <a:rPr lang="en-US" sz="2400" dirty="0" err="1"/>
              <a:t>Benilde</a:t>
            </a:r>
            <a:r>
              <a:rPr lang="en-US" sz="2400" dirty="0"/>
              <a:t>);</a:t>
            </a:r>
            <a:endParaRPr lang="en-PH" sz="2400" i="1" dirty="0"/>
          </a:p>
          <a:p>
            <a:endParaRPr lang="en-PH" sz="2400" dirty="0"/>
          </a:p>
        </p:txBody>
      </p:sp>
    </p:spTree>
    <p:extLst>
      <p:ext uri="{BB962C8B-B14F-4D97-AF65-F5344CB8AC3E}">
        <p14:creationId xmlns:p14="http://schemas.microsoft.com/office/powerpoint/2010/main" val="13600052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Activities Undertaken</a:t>
            </a:r>
            <a:endParaRPr lang="en-PH" dirty="0"/>
          </a:p>
        </p:txBody>
      </p:sp>
      <p:sp>
        <p:nvSpPr>
          <p:cNvPr id="3" name="Content Placeholder 2"/>
          <p:cNvSpPr>
            <a:spLocks noGrp="1"/>
          </p:cNvSpPr>
          <p:nvPr>
            <p:ph idx="1"/>
          </p:nvPr>
        </p:nvSpPr>
        <p:spPr>
          <a:xfrm>
            <a:off x="677334" y="2334409"/>
            <a:ext cx="8596668" cy="4249271"/>
          </a:xfrm>
        </p:spPr>
        <p:txBody>
          <a:bodyPr>
            <a:normAutofit/>
          </a:bodyPr>
          <a:lstStyle/>
          <a:p>
            <a:r>
              <a:rPr lang="en-US" sz="3200" dirty="0"/>
              <a:t>Continue the “One Million Books and Counting…” with the efforts concentrated in the regions in the </a:t>
            </a:r>
            <a:r>
              <a:rPr lang="en-US" sz="3200" dirty="0" err="1"/>
              <a:t>Visayas</a:t>
            </a:r>
            <a:r>
              <a:rPr lang="en-US" sz="3200" dirty="0"/>
              <a:t> and with the PLAI </a:t>
            </a:r>
            <a:r>
              <a:rPr lang="en-US" sz="3200" dirty="0" err="1"/>
              <a:t>CeVRLC</a:t>
            </a:r>
            <a:r>
              <a:rPr lang="en-US" sz="3200" dirty="0"/>
              <a:t> Board as focal persons.</a:t>
            </a:r>
            <a:endParaRPr lang="en-PH" sz="3200" i="1" dirty="0"/>
          </a:p>
          <a:p>
            <a:pPr marL="0" indent="0">
              <a:buNone/>
            </a:pPr>
            <a:endParaRPr lang="en-PH" sz="2400" dirty="0"/>
          </a:p>
        </p:txBody>
      </p:sp>
    </p:spTree>
    <p:extLst>
      <p:ext uri="{BB962C8B-B14F-4D97-AF65-F5344CB8AC3E}">
        <p14:creationId xmlns:p14="http://schemas.microsoft.com/office/powerpoint/2010/main" val="28893106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677333" y="1258640"/>
            <a:ext cx="9058337" cy="5287383"/>
          </a:xfrm>
        </p:spPr>
        <p:txBody>
          <a:bodyPr>
            <a:noAutofit/>
          </a:bodyPr>
          <a:lstStyle/>
          <a:p>
            <a:pPr marL="0" indent="0">
              <a:buNone/>
            </a:pPr>
            <a:r>
              <a:rPr lang="en-US" sz="2400" i="1" dirty="0"/>
              <a:t>International Federation of Library Association (IFLA) </a:t>
            </a:r>
            <a:endParaRPr lang="en-PH" sz="2400" i="1" dirty="0"/>
          </a:p>
          <a:p>
            <a:pPr lvl="0"/>
            <a:r>
              <a:rPr lang="en-US" sz="2400" dirty="0"/>
              <a:t>Renewal of PLAI’s membership to IFLA by March 2015</a:t>
            </a:r>
            <a:endParaRPr lang="en-PH" sz="2400" i="1" dirty="0"/>
          </a:p>
          <a:p>
            <a:pPr lvl="0"/>
            <a:r>
              <a:rPr lang="en-US" sz="2400" dirty="0"/>
              <a:t>Participate and vote for the Election of new IFLA President</a:t>
            </a:r>
            <a:endParaRPr lang="en-PH" sz="2400" i="1" dirty="0"/>
          </a:p>
          <a:p>
            <a:pPr lvl="0"/>
            <a:r>
              <a:rPr lang="en-US" sz="2400" dirty="0"/>
              <a:t>Participate in the nomination and election of new IFLA Section members</a:t>
            </a:r>
            <a:endParaRPr lang="en-PH" sz="2400" i="1" dirty="0"/>
          </a:p>
          <a:p>
            <a:pPr lvl="0"/>
            <a:r>
              <a:rPr lang="en-US" sz="2400" dirty="0"/>
              <a:t>Submit the nomination of Ms. Elizabeth </a:t>
            </a:r>
            <a:r>
              <a:rPr lang="en-US" sz="2400" dirty="0" err="1"/>
              <a:t>Peralejo</a:t>
            </a:r>
            <a:r>
              <a:rPr lang="en-US" sz="2400" dirty="0"/>
              <a:t> as member representative to the Education and Training Section</a:t>
            </a:r>
            <a:endParaRPr lang="en-PH" sz="2400" i="1" dirty="0"/>
          </a:p>
          <a:p>
            <a:pPr lvl="0"/>
            <a:r>
              <a:rPr lang="en-US" sz="2400" dirty="0"/>
              <a:t>Submission of a Project Proposal for the Pre-CONSAL Convening on ASEAN Integration: Cross Border Mobility of Librarians</a:t>
            </a:r>
            <a:endParaRPr lang="en-PH" sz="2400" i="1" dirty="0"/>
          </a:p>
          <a:p>
            <a:pPr lvl="0"/>
            <a:r>
              <a:rPr lang="en-US" sz="2400" dirty="0"/>
              <a:t>Submission of Terminal Report of approved project on Pre-CONSAL Convening on ASEAN Integration: Cross Border Mobility of Librarians</a:t>
            </a:r>
            <a:endParaRPr lang="en-PH" sz="2400" i="1" dirty="0"/>
          </a:p>
        </p:txBody>
      </p:sp>
    </p:spTree>
    <p:extLst>
      <p:ext uri="{BB962C8B-B14F-4D97-AF65-F5344CB8AC3E}">
        <p14:creationId xmlns:p14="http://schemas.microsoft.com/office/powerpoint/2010/main" val="19653223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677333" y="1258640"/>
            <a:ext cx="9058337" cy="5287383"/>
          </a:xfrm>
        </p:spPr>
        <p:txBody>
          <a:bodyPr>
            <a:noAutofit/>
          </a:bodyPr>
          <a:lstStyle/>
          <a:p>
            <a:pPr marL="0" indent="0">
              <a:buNone/>
            </a:pPr>
            <a:r>
              <a:rPr lang="en-US" sz="2400" b="1" i="1" dirty="0"/>
              <a:t>Congress of Southeast Asian Librarians (CONSAL</a:t>
            </a:r>
            <a:r>
              <a:rPr lang="en-US" sz="2400" b="1" i="1" dirty="0" smtClean="0"/>
              <a:t>)</a:t>
            </a:r>
            <a:endParaRPr lang="en-PH" sz="2400" b="1" i="1" dirty="0"/>
          </a:p>
          <a:p>
            <a:pPr lvl="0"/>
            <a:r>
              <a:rPr lang="en-US" sz="2400" dirty="0"/>
              <a:t>Nominate Dr. </a:t>
            </a:r>
            <a:r>
              <a:rPr lang="en-US" sz="2400" dirty="0" err="1"/>
              <a:t>Marilou</a:t>
            </a:r>
            <a:r>
              <a:rPr lang="en-US" sz="2400" dirty="0"/>
              <a:t> </a:t>
            </a:r>
            <a:r>
              <a:rPr lang="en-US" sz="2400" dirty="0" err="1"/>
              <a:t>Tadlip</a:t>
            </a:r>
            <a:r>
              <a:rPr lang="en-US" sz="2400" dirty="0"/>
              <a:t> to the CONSAL Outstanding Librarian Award ( Silver Award) 16 February 2015</a:t>
            </a:r>
            <a:endParaRPr lang="en-PH" sz="2400" i="1" dirty="0"/>
          </a:p>
          <a:p>
            <a:pPr lvl="0"/>
            <a:r>
              <a:rPr lang="en-US" sz="2400" dirty="0"/>
              <a:t>Participation to the 3</a:t>
            </a:r>
            <a:r>
              <a:rPr lang="en-US" sz="2400" baseline="30000" dirty="0"/>
              <a:t>rd</a:t>
            </a:r>
            <a:r>
              <a:rPr lang="en-US" sz="2400" dirty="0"/>
              <a:t> Executive Board Meeting of the 16</a:t>
            </a:r>
            <a:r>
              <a:rPr lang="en-US" sz="2400" baseline="30000" dirty="0"/>
              <a:t>th</a:t>
            </a:r>
            <a:r>
              <a:rPr lang="en-US" sz="2400" dirty="0"/>
              <a:t> CONSAL as Country Representative and Member of the CONSAL Executive Board</a:t>
            </a:r>
            <a:endParaRPr lang="en-PH" sz="2400" i="1" dirty="0"/>
          </a:p>
          <a:p>
            <a:pPr lvl="0"/>
            <a:r>
              <a:rPr lang="en-US" sz="2400" dirty="0"/>
              <a:t>Hosted the Pre-CONSAL Convening on ASEAN Integration: Cross Border Mobility for </a:t>
            </a:r>
            <a:r>
              <a:rPr lang="en-US" sz="2400" dirty="0" err="1"/>
              <a:t>Librarias</a:t>
            </a:r>
            <a:r>
              <a:rPr lang="en-US" sz="2400" dirty="0"/>
              <a:t>. This is an IFLA funded project held on 10 June 2015 at the Viva Residences in Bangkok. This Convening was spearheaded by the PLAI Ex-</a:t>
            </a:r>
            <a:r>
              <a:rPr lang="en-US" sz="2400" dirty="0" err="1"/>
              <a:t>Oficio</a:t>
            </a:r>
            <a:r>
              <a:rPr lang="en-US" sz="2400" dirty="0"/>
              <a:t>, Mrs. Elizabeth R. </a:t>
            </a:r>
            <a:r>
              <a:rPr lang="en-US" sz="2400" dirty="0" err="1"/>
              <a:t>Peralejo</a:t>
            </a:r>
            <a:r>
              <a:rPr lang="en-US" sz="2400" dirty="0"/>
              <a:t>. </a:t>
            </a:r>
            <a:endParaRPr lang="en-PH" sz="2400" i="1" dirty="0"/>
          </a:p>
        </p:txBody>
      </p:sp>
    </p:spTree>
    <p:extLst>
      <p:ext uri="{BB962C8B-B14F-4D97-AF65-F5344CB8AC3E}">
        <p14:creationId xmlns:p14="http://schemas.microsoft.com/office/powerpoint/2010/main" val="20416131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543318" y="1265817"/>
            <a:ext cx="9058337" cy="5287383"/>
          </a:xfrm>
        </p:spPr>
        <p:txBody>
          <a:bodyPr>
            <a:noAutofit/>
          </a:bodyPr>
          <a:lstStyle/>
          <a:p>
            <a:pPr marL="0" indent="0">
              <a:buNone/>
            </a:pPr>
            <a:r>
              <a:rPr lang="en-US" sz="2400" i="1" dirty="0"/>
              <a:t>Professional Regulations Commission – Board for Librarians (PRC-BFL)</a:t>
            </a:r>
            <a:endParaRPr lang="en-PH" sz="2400" i="1" dirty="0"/>
          </a:p>
          <a:p>
            <a:pPr lvl="0"/>
            <a:r>
              <a:rPr lang="en-US" sz="2400" b="1" dirty="0"/>
              <a:t> </a:t>
            </a:r>
            <a:r>
              <a:rPr lang="en-US" sz="2000" dirty="0"/>
              <a:t>Work in close coordination with the Professional Regulatory Board – Board for Librarians on the issues and concerns of ASEAN Integration. Committee work is still ongoing. This has to do with the drafting of MRAs with neighboring ASEAN countries</a:t>
            </a:r>
            <a:endParaRPr lang="en-PH" sz="2000" i="1" dirty="0"/>
          </a:p>
          <a:p>
            <a:pPr lvl="0"/>
            <a:r>
              <a:rPr lang="en-US" sz="2000" dirty="0"/>
              <a:t>Brainstorming on formation of a body to oversee the Qualifications and Eligibility of ASEAN foreign Library professionals on 2 January 2015</a:t>
            </a:r>
            <a:endParaRPr lang="en-PH" sz="2000" i="1" dirty="0"/>
          </a:p>
          <a:p>
            <a:pPr lvl="0"/>
            <a:r>
              <a:rPr lang="en-US" sz="2000" dirty="0"/>
              <a:t>Attend the Philippine Federation of Professional Associations (PFPA) – Seminar on Tax Aspect of Corporations, Partnerships, Foundations and Non-Stock, Non-Profit Organizations 21 February, 2015</a:t>
            </a:r>
            <a:endParaRPr lang="en-PH" sz="2000" i="1" dirty="0"/>
          </a:p>
          <a:p>
            <a:pPr lvl="0"/>
            <a:r>
              <a:rPr lang="en-US" sz="2000" dirty="0"/>
              <a:t>Attend the PRC Career Guidance Advocacy Program Speaker’s Training-Workshop for the Professional Regulatory Boards (PRBs) and Accredited Professional Organizations (APOs) on 22 April 2015</a:t>
            </a:r>
            <a:endParaRPr lang="en-PH" sz="2400" i="1" dirty="0"/>
          </a:p>
          <a:p>
            <a:endParaRPr lang="en-PH" sz="2400" i="1" dirty="0"/>
          </a:p>
        </p:txBody>
      </p:sp>
    </p:spTree>
    <p:extLst>
      <p:ext uri="{BB962C8B-B14F-4D97-AF65-F5344CB8AC3E}">
        <p14:creationId xmlns:p14="http://schemas.microsoft.com/office/powerpoint/2010/main" val="3846587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543318" y="1265817"/>
            <a:ext cx="9058337" cy="5287383"/>
          </a:xfrm>
        </p:spPr>
        <p:txBody>
          <a:bodyPr>
            <a:noAutofit/>
          </a:bodyPr>
          <a:lstStyle/>
          <a:p>
            <a:pPr marL="0" indent="0">
              <a:buNone/>
            </a:pPr>
            <a:r>
              <a:rPr lang="en-US" sz="2400" i="1" dirty="0"/>
              <a:t>Professional Regulations Commission – Board for Librarians (PRC-BFL)</a:t>
            </a:r>
            <a:endParaRPr lang="en-PH" sz="2400" i="1" dirty="0"/>
          </a:p>
          <a:p>
            <a:pPr lvl="0"/>
            <a:r>
              <a:rPr lang="en-US" sz="2000" dirty="0"/>
              <a:t>Attend the 4</a:t>
            </a:r>
            <a:r>
              <a:rPr lang="en-US" sz="2000" baseline="30000" dirty="0"/>
              <a:t>th</a:t>
            </a:r>
            <a:r>
              <a:rPr lang="en-US" sz="2000" dirty="0"/>
              <a:t> Professional Summit held at the PICC on October 29, 2015</a:t>
            </a:r>
            <a:endParaRPr lang="en-PH" sz="2000" i="1" dirty="0"/>
          </a:p>
          <a:p>
            <a:pPr lvl="0"/>
            <a:r>
              <a:rPr lang="en-US" sz="2000" dirty="0"/>
              <a:t>Membership to the Philippine Federation of Professional Association (PFPA)</a:t>
            </a:r>
            <a:endParaRPr lang="en-PH" sz="2000" i="1" dirty="0"/>
          </a:p>
          <a:p>
            <a:pPr lvl="0"/>
            <a:r>
              <a:rPr lang="en-US" sz="2000" dirty="0"/>
              <a:t>Attend the Oath taking of New Professional Librarians held at the Century Park Hotel Manila on 27 May 2015. A total of one hundred seven (107) new librarians become PLAI members and the majority coming from the National Capital Region (NCR). The PLAI NCR Board of Trustees was present during the Oath Taking to invite newly inducted librarians to become PLAI members. </a:t>
            </a:r>
            <a:endParaRPr lang="en-PH" sz="2000" i="1" dirty="0"/>
          </a:p>
          <a:p>
            <a:pPr lvl="0"/>
            <a:r>
              <a:rPr lang="en-US" sz="2000" dirty="0"/>
              <a:t>Nominated Prof. Estrella V. Manuel of the Polytechnic University of the Philippines, Dr. Sonia M. </a:t>
            </a:r>
            <a:r>
              <a:rPr lang="en-US" sz="2000" dirty="0" err="1"/>
              <a:t>Gementiza</a:t>
            </a:r>
            <a:r>
              <a:rPr lang="en-US" sz="2000" dirty="0"/>
              <a:t> of DLSU-</a:t>
            </a:r>
            <a:r>
              <a:rPr lang="en-US" sz="2000" dirty="0" err="1"/>
              <a:t>Dasmarinas</a:t>
            </a:r>
            <a:r>
              <a:rPr lang="en-US" sz="2000" dirty="0"/>
              <a:t> and Prof. Ruben Marasigan, Retired Faculty of PNU to the Professional. regulations Commission (PRC) Prof. Manuel was awarded as the Most Outstanding Professional Librarian for 2015.</a:t>
            </a:r>
            <a:endParaRPr lang="en-PH" sz="2400" i="1" dirty="0"/>
          </a:p>
          <a:p>
            <a:endParaRPr lang="en-PH" sz="2400" i="1" dirty="0"/>
          </a:p>
        </p:txBody>
      </p:sp>
    </p:spTree>
    <p:extLst>
      <p:ext uri="{BB962C8B-B14F-4D97-AF65-F5344CB8AC3E}">
        <p14:creationId xmlns:p14="http://schemas.microsoft.com/office/powerpoint/2010/main" val="32628040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543318" y="1265817"/>
            <a:ext cx="9058337" cy="5287383"/>
          </a:xfrm>
        </p:spPr>
        <p:txBody>
          <a:bodyPr>
            <a:noAutofit/>
          </a:bodyPr>
          <a:lstStyle/>
          <a:p>
            <a:r>
              <a:rPr lang="en-US" sz="2400" dirty="0"/>
              <a:t>Plan for the events and activities for the 2015 Library and Information Services (LIS) Month Celebration, which include the following</a:t>
            </a:r>
            <a:r>
              <a:rPr lang="en-US" sz="2400" dirty="0" smtClean="0"/>
              <a:t>:</a:t>
            </a:r>
            <a:endParaRPr lang="en-PH" sz="2400" i="1" dirty="0"/>
          </a:p>
          <a:p>
            <a:pPr lvl="0"/>
            <a:r>
              <a:rPr lang="en-US" sz="2400" dirty="0"/>
              <a:t>Search for Outstanding Public Libraries with Program on Local History (in cooperation with the National Library of the Philippines (NLP)</a:t>
            </a:r>
            <a:endParaRPr lang="en-PH" sz="2400" i="1" dirty="0"/>
          </a:p>
          <a:p>
            <a:pPr lvl="0"/>
            <a:r>
              <a:rPr lang="en-US" sz="2400" dirty="0"/>
              <a:t>Regional Contest for the poster making and essay writing. Regional contest judging was held in the different regions</a:t>
            </a:r>
            <a:endParaRPr lang="en-PH" sz="2400" i="1" dirty="0"/>
          </a:p>
          <a:p>
            <a:pPr lvl="0"/>
            <a:r>
              <a:rPr lang="en-US" sz="2400" dirty="0"/>
              <a:t>National Book Celebration (NBW) Opening ceremonies and events in cooperation with the National Library of the Philippines (NLP). The theme for this year’s NBW celebration is “The Filipino Reader in the Era of Integration”</a:t>
            </a:r>
            <a:endParaRPr lang="en-PH" sz="2400" i="1" dirty="0"/>
          </a:p>
          <a:p>
            <a:endParaRPr lang="en-PH" sz="2400" i="1" dirty="0"/>
          </a:p>
        </p:txBody>
      </p:sp>
    </p:spTree>
    <p:extLst>
      <p:ext uri="{BB962C8B-B14F-4D97-AF65-F5344CB8AC3E}">
        <p14:creationId xmlns:p14="http://schemas.microsoft.com/office/powerpoint/2010/main" val="34369829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3689"/>
            <a:ext cx="8596668" cy="1320800"/>
          </a:xfrm>
        </p:spPr>
        <p:txBody>
          <a:bodyPr/>
          <a:lstStyle/>
          <a:p>
            <a:r>
              <a:rPr lang="en-PH" dirty="0" smtClean="0"/>
              <a:t>Activities Undertaken</a:t>
            </a:r>
            <a:endParaRPr lang="en-PH" dirty="0"/>
          </a:p>
        </p:txBody>
      </p:sp>
      <p:sp>
        <p:nvSpPr>
          <p:cNvPr id="3" name="Content Placeholder 2"/>
          <p:cNvSpPr>
            <a:spLocks noGrp="1"/>
          </p:cNvSpPr>
          <p:nvPr>
            <p:ph idx="1"/>
          </p:nvPr>
        </p:nvSpPr>
        <p:spPr>
          <a:xfrm>
            <a:off x="543318" y="1265817"/>
            <a:ext cx="9058337" cy="5287383"/>
          </a:xfrm>
        </p:spPr>
        <p:txBody>
          <a:bodyPr>
            <a:noAutofit/>
          </a:bodyPr>
          <a:lstStyle/>
          <a:p>
            <a:pPr lvl="0"/>
            <a:r>
              <a:rPr lang="en-US" sz="2800" dirty="0"/>
              <a:t>Holding of the 2015 PLAI Congress which will be held at the Plaza Del Norte Hotel and Convention Center in </a:t>
            </a:r>
            <a:r>
              <a:rPr lang="en-US" sz="2800" dirty="0" err="1"/>
              <a:t>Laoag</a:t>
            </a:r>
            <a:r>
              <a:rPr lang="en-US" sz="2800" dirty="0"/>
              <a:t> City on 24-27 November 2015 with the theme </a:t>
            </a:r>
            <a:r>
              <a:rPr lang="en-US" sz="2800" b="1" i="1" dirty="0"/>
              <a:t>ASEAN Integration: Borderless Librarianship, Limitless Opportunities</a:t>
            </a:r>
            <a:endParaRPr lang="en-PH" sz="2800" i="1" dirty="0"/>
          </a:p>
          <a:p>
            <a:pPr lvl="0"/>
            <a:r>
              <a:rPr lang="en-US" sz="2800" dirty="0"/>
              <a:t>2015 Librarians Day Celebration will be held on December 1, 2015 at the O.P. Ballroom of the University of Santo Tomas (UST). This will also be the venue for the 2015 PLAI Awards Ceremonies. </a:t>
            </a:r>
            <a:endParaRPr lang="en-PH" sz="2800" i="1" dirty="0"/>
          </a:p>
          <a:p>
            <a:pPr marL="0" indent="0">
              <a:buNone/>
            </a:pPr>
            <a:endParaRPr lang="en-PH" sz="2400" i="1" dirty="0"/>
          </a:p>
        </p:txBody>
      </p:sp>
    </p:spTree>
    <p:extLst>
      <p:ext uri="{BB962C8B-B14F-4D97-AF65-F5344CB8AC3E}">
        <p14:creationId xmlns:p14="http://schemas.microsoft.com/office/powerpoint/2010/main" val="3955947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451423" y="1779793"/>
            <a:ext cx="10037282" cy="4577975"/>
          </a:xfrm>
        </p:spPr>
        <p:txBody>
          <a:bodyPr>
            <a:normAutofit/>
          </a:bodyPr>
          <a:lstStyle/>
          <a:p>
            <a:pPr marL="0" indent="0">
              <a:buNone/>
            </a:pPr>
            <a:r>
              <a:rPr lang="en-PH" sz="3600" b="1" dirty="0" smtClean="0"/>
              <a:t>Impact: </a:t>
            </a:r>
          </a:p>
          <a:p>
            <a:pPr>
              <a:buAutoNum type="alphaLcParenR"/>
            </a:pPr>
            <a:r>
              <a:rPr lang="en-PH" sz="2800" dirty="0" smtClean="0"/>
              <a:t>Librarians become more active to organize themselves and form associations to further their interest.</a:t>
            </a:r>
            <a:endParaRPr lang="en-PH" sz="2000" dirty="0" smtClean="0"/>
          </a:p>
          <a:p>
            <a:pPr>
              <a:buAutoNum type="alphaLcParenR"/>
            </a:pPr>
            <a:r>
              <a:rPr lang="en-PH" sz="2800" dirty="0" smtClean="0"/>
              <a:t>It paved the way for non-licence staff to be part of the discussions about the profession</a:t>
            </a:r>
          </a:p>
          <a:p>
            <a:pPr>
              <a:buAutoNum type="alphaLcParenR"/>
            </a:pPr>
            <a:r>
              <a:rPr lang="en-PH" sz="2800" dirty="0" smtClean="0"/>
              <a:t>It encourages non-licence staff to take up library science</a:t>
            </a:r>
          </a:p>
          <a:p>
            <a:pPr>
              <a:buAutoNum type="alphaLcParenR"/>
            </a:pPr>
            <a:r>
              <a:rPr lang="en-PH" sz="2800" dirty="0" smtClean="0"/>
              <a:t>It provides more opportunities for librarians and staff to avail of trainings and seminars based on their need.</a:t>
            </a:r>
          </a:p>
          <a:p>
            <a:pPr>
              <a:buAutoNum type="alphaLcParenR"/>
            </a:pPr>
            <a:endParaRPr lang="en-PH" sz="2400" dirty="0" smtClean="0"/>
          </a:p>
        </p:txBody>
      </p:sp>
    </p:spTree>
    <p:extLst>
      <p:ext uri="{BB962C8B-B14F-4D97-AF65-F5344CB8AC3E}">
        <p14:creationId xmlns:p14="http://schemas.microsoft.com/office/powerpoint/2010/main" val="129361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What can we do now?</a:t>
            </a:r>
            <a:endParaRPr lang="en-PH" dirty="0"/>
          </a:p>
        </p:txBody>
      </p:sp>
      <p:sp>
        <p:nvSpPr>
          <p:cNvPr id="3" name="Content Placeholder 2"/>
          <p:cNvSpPr>
            <a:spLocks noGrp="1"/>
          </p:cNvSpPr>
          <p:nvPr>
            <p:ph idx="1"/>
          </p:nvPr>
        </p:nvSpPr>
        <p:spPr>
          <a:xfrm>
            <a:off x="677334" y="1818043"/>
            <a:ext cx="8596668" cy="4223320"/>
          </a:xfrm>
        </p:spPr>
        <p:txBody>
          <a:bodyPr/>
          <a:lstStyle/>
          <a:p>
            <a:pPr>
              <a:buAutoNum type="arabicPeriod"/>
            </a:pPr>
            <a:r>
              <a:rPr lang="en-PH" sz="2800" dirty="0" smtClean="0"/>
              <a:t>Increase Membership</a:t>
            </a:r>
          </a:p>
          <a:p>
            <a:pPr>
              <a:buAutoNum type="arabicPeriod"/>
            </a:pPr>
            <a:r>
              <a:rPr lang="en-PH" sz="2800" dirty="0" smtClean="0"/>
              <a:t>Participate in PLAI’s activities </a:t>
            </a:r>
          </a:p>
          <a:p>
            <a:pPr>
              <a:buAutoNum type="arabicPeriod"/>
            </a:pPr>
            <a:r>
              <a:rPr lang="en-PH" sz="2800" dirty="0" smtClean="0"/>
              <a:t>Be aware of the latest development </a:t>
            </a:r>
          </a:p>
          <a:p>
            <a:pPr>
              <a:buAutoNum type="arabicPeriod"/>
            </a:pPr>
            <a:r>
              <a:rPr lang="en-PH" sz="2800" dirty="0" smtClean="0"/>
              <a:t>Do something for the profession  </a:t>
            </a:r>
          </a:p>
          <a:p>
            <a:pPr>
              <a:buAutoNum type="arabicPeriod"/>
            </a:pPr>
            <a:endParaRPr lang="en-PH" dirty="0" smtClean="0"/>
          </a:p>
          <a:p>
            <a:pPr>
              <a:buAutoNum type="arabicPeriod"/>
            </a:pPr>
            <a:endParaRPr lang="en-PH" dirty="0"/>
          </a:p>
        </p:txBody>
      </p:sp>
    </p:spTree>
    <p:extLst>
      <p:ext uri="{BB962C8B-B14F-4D97-AF65-F5344CB8AC3E}">
        <p14:creationId xmlns:p14="http://schemas.microsoft.com/office/powerpoint/2010/main" val="9424785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PH" sz="4800" dirty="0" smtClean="0"/>
              <a:t>BOTTOMLINE</a:t>
            </a:r>
            <a:endParaRPr lang="en-PH" sz="4800"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PH" sz="4400" b="1" dirty="0"/>
              <a:t>“Being a librarian is not a </a:t>
            </a:r>
          </a:p>
          <a:p>
            <a:pPr marL="0" indent="0" algn="ctr">
              <a:buNone/>
            </a:pPr>
            <a:r>
              <a:rPr lang="en-PH" sz="4400" b="1" dirty="0"/>
              <a:t>matter of CHANCE, </a:t>
            </a:r>
          </a:p>
          <a:p>
            <a:pPr marL="0" indent="0" algn="ctr">
              <a:buNone/>
            </a:pPr>
            <a:r>
              <a:rPr lang="en-PH" sz="4400" b="1" dirty="0"/>
              <a:t>it’s a matter of </a:t>
            </a:r>
            <a:r>
              <a:rPr lang="en-PH" sz="4400" b="1" dirty="0" smtClean="0"/>
              <a:t>CHOICE </a:t>
            </a:r>
          </a:p>
          <a:p>
            <a:pPr marL="0" indent="0" algn="ctr">
              <a:buNone/>
            </a:pPr>
            <a:r>
              <a:rPr lang="en-PH" sz="4400" b="1" dirty="0" smtClean="0"/>
              <a:t>but being a GOOD librarian is a DECISION TO MAKE .” </a:t>
            </a:r>
            <a:endParaRPr lang="en-PH" sz="4400" b="1" dirty="0"/>
          </a:p>
          <a:p>
            <a:pPr marL="0" indent="0" algn="ctr">
              <a:buNone/>
            </a:pPr>
            <a:r>
              <a:rPr lang="en-PH" sz="4400" b="1" dirty="0"/>
              <a:t>					</a:t>
            </a:r>
            <a:r>
              <a:rPr lang="en-PH" sz="4400" b="1" dirty="0" smtClean="0"/>
              <a:t>	</a:t>
            </a:r>
            <a:r>
              <a:rPr lang="en-PH" sz="2000" b="1" i="1" dirty="0" err="1" smtClean="0">
                <a:latin typeface="Arial Narrow" panose="020B0606020202030204" pitchFamily="34" charset="0"/>
              </a:rPr>
              <a:t>michael</a:t>
            </a:r>
            <a:r>
              <a:rPr lang="en-PH" sz="2000" b="1" i="1" dirty="0" smtClean="0">
                <a:latin typeface="Arial Narrow" panose="020B0606020202030204" pitchFamily="34" charset="0"/>
              </a:rPr>
              <a:t> pinto</a:t>
            </a:r>
            <a:endParaRPr lang="en-PH" b="1" i="1" dirty="0">
              <a:latin typeface="Arial Narrow" panose="020B0606020202030204" pitchFamily="34" charset="0"/>
            </a:endParaRPr>
          </a:p>
          <a:p>
            <a:endParaRPr lang="en-PH" dirty="0"/>
          </a:p>
        </p:txBody>
      </p:sp>
    </p:spTree>
    <p:extLst>
      <p:ext uri="{BB962C8B-B14F-4D97-AF65-F5344CB8AC3E}">
        <p14:creationId xmlns:p14="http://schemas.microsoft.com/office/powerpoint/2010/main" val="170466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C:\Documents and Settings\MichaelPinto\Desktop\My Documents\My Pictures\New Folder\b5.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409700"/>
            <a:ext cx="60198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loud 4"/>
          <p:cNvSpPr/>
          <p:nvPr/>
        </p:nvSpPr>
        <p:spPr>
          <a:xfrm>
            <a:off x="5943600" y="0"/>
            <a:ext cx="4724400" cy="3276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rgbClr val="C00000"/>
                </a:solidFill>
              </a:rPr>
              <a:t>THANK YOU FOR LISTENING!!</a:t>
            </a:r>
          </a:p>
        </p:txBody>
      </p:sp>
      <p:sp>
        <p:nvSpPr>
          <p:cNvPr id="6" name="Lightning Bolt 5"/>
          <p:cNvSpPr/>
          <p:nvPr/>
        </p:nvSpPr>
        <p:spPr>
          <a:xfrm rot="4745682">
            <a:off x="6523038" y="2568575"/>
            <a:ext cx="990600" cy="10668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009372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677334" y="1930400"/>
            <a:ext cx="10037282" cy="4577975"/>
          </a:xfrm>
        </p:spPr>
        <p:txBody>
          <a:bodyPr>
            <a:normAutofit/>
          </a:bodyPr>
          <a:lstStyle/>
          <a:p>
            <a:pPr marL="0" indent="0">
              <a:buNone/>
            </a:pPr>
            <a:r>
              <a:rPr lang="en-PH" sz="3200" b="1" dirty="0" smtClean="0"/>
              <a:t>3. Active Involvement in the international arena</a:t>
            </a:r>
          </a:p>
          <a:p>
            <a:r>
              <a:rPr lang="en-PH" sz="2400" b="1" dirty="0" smtClean="0"/>
              <a:t>Membership to IFLA and CONSAL</a:t>
            </a:r>
          </a:p>
          <a:p>
            <a:r>
              <a:rPr lang="en-PH" sz="2400" b="1" dirty="0" smtClean="0"/>
              <a:t>More and more librarians are becoming leaders in the international scene. </a:t>
            </a:r>
            <a:endParaRPr lang="en-PH" sz="2400" dirty="0"/>
          </a:p>
          <a:p>
            <a:r>
              <a:rPr lang="en-PH" sz="2400" b="1" dirty="0" smtClean="0"/>
              <a:t>PLAI has a very special role in becoming a benchmark library associations with its long period of history since its establishment in 1923.</a:t>
            </a:r>
          </a:p>
          <a:p>
            <a:pPr marL="0" indent="0">
              <a:buNone/>
            </a:pPr>
            <a:endParaRPr lang="en-PH" sz="2400" b="1" dirty="0" smtClean="0"/>
          </a:p>
        </p:txBody>
      </p:sp>
    </p:spTree>
    <p:extLst>
      <p:ext uri="{BB962C8B-B14F-4D97-AF65-F5344CB8AC3E}">
        <p14:creationId xmlns:p14="http://schemas.microsoft.com/office/powerpoint/2010/main" val="216042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677334" y="1930400"/>
            <a:ext cx="10037282" cy="4577975"/>
          </a:xfrm>
        </p:spPr>
        <p:txBody>
          <a:bodyPr>
            <a:normAutofit/>
          </a:bodyPr>
          <a:lstStyle/>
          <a:p>
            <a:pPr marL="0" indent="0">
              <a:buNone/>
            </a:pPr>
            <a:r>
              <a:rPr lang="en-PH" sz="3200" b="1" dirty="0" smtClean="0"/>
              <a:t>Impact:</a:t>
            </a:r>
          </a:p>
          <a:p>
            <a:r>
              <a:rPr lang="en-PH" sz="2400" b="1" dirty="0" smtClean="0"/>
              <a:t>Filipino librarians become leaders in committees and sub committees in IFLA and CONSAL</a:t>
            </a:r>
          </a:p>
          <a:p>
            <a:pPr marL="0" indent="0">
              <a:buNone/>
            </a:pPr>
            <a:r>
              <a:rPr lang="en-PH" sz="2400" b="1" dirty="0"/>
              <a:t>	</a:t>
            </a:r>
            <a:r>
              <a:rPr lang="en-PH" sz="2400" b="1" dirty="0" smtClean="0"/>
              <a:t>Elvira B. </a:t>
            </a:r>
            <a:r>
              <a:rPr lang="en-PH" sz="2400" b="1" dirty="0" err="1" smtClean="0"/>
              <a:t>Lapuz</a:t>
            </a:r>
            <a:r>
              <a:rPr lang="en-PH" sz="2400" b="1" dirty="0" smtClean="0"/>
              <a:t> - </a:t>
            </a:r>
            <a:r>
              <a:rPr lang="en-PH" sz="2400" dirty="0" smtClean="0"/>
              <a:t>IFLA </a:t>
            </a:r>
            <a:r>
              <a:rPr lang="en-PH" sz="2400" dirty="0"/>
              <a:t>International Leaders Programme </a:t>
            </a:r>
            <a:r>
              <a:rPr lang="en-PH" sz="2400" dirty="0" smtClean="0"/>
              <a:t>– Associates</a:t>
            </a:r>
          </a:p>
          <a:p>
            <a:pPr marL="0" indent="0">
              <a:buNone/>
            </a:pPr>
            <a:r>
              <a:rPr lang="en-PH" sz="2400" b="1" dirty="0"/>
              <a:t>	</a:t>
            </a:r>
            <a:r>
              <a:rPr lang="en-PH" sz="2400" b="1" dirty="0" smtClean="0"/>
              <a:t>Venus I. </a:t>
            </a:r>
            <a:r>
              <a:rPr lang="en-PH" sz="2400" b="1" dirty="0" err="1" smtClean="0"/>
              <a:t>Guyos</a:t>
            </a:r>
            <a:r>
              <a:rPr lang="en-PH" sz="2400" b="1" dirty="0" smtClean="0"/>
              <a:t> -</a:t>
            </a:r>
            <a:r>
              <a:rPr lang="en-PH" sz="2400" dirty="0"/>
              <a:t>2016 IFLA International Fellows</a:t>
            </a:r>
            <a:endParaRPr lang="en-PH" sz="2400" b="1" dirty="0" smtClean="0"/>
          </a:p>
          <a:p>
            <a:r>
              <a:rPr lang="en-PH" sz="2400" b="1" dirty="0" smtClean="0"/>
              <a:t>Increasing number of collaboration with other library associations in the other parts of the globe through the BSLA Project of IFLA.</a:t>
            </a:r>
          </a:p>
          <a:p>
            <a:endParaRPr lang="en-PH" sz="2400" b="1" dirty="0" smtClean="0"/>
          </a:p>
          <a:p>
            <a:pPr marL="0" indent="0">
              <a:buNone/>
            </a:pPr>
            <a:endParaRPr lang="en-PH" sz="2400" b="1" dirty="0" smtClean="0"/>
          </a:p>
        </p:txBody>
      </p:sp>
    </p:spTree>
    <p:extLst>
      <p:ext uri="{BB962C8B-B14F-4D97-AF65-F5344CB8AC3E}">
        <p14:creationId xmlns:p14="http://schemas.microsoft.com/office/powerpoint/2010/main" val="39671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44" y="803237"/>
            <a:ext cx="9262732" cy="1320800"/>
          </a:xfrm>
        </p:spPr>
        <p:txBody>
          <a:bodyPr/>
          <a:lstStyle/>
          <a:p>
            <a:r>
              <a:rPr lang="en-PH" b="1" dirty="0" smtClean="0"/>
              <a:t>Philippine Librarianship: Unique Qualities</a:t>
            </a:r>
            <a:endParaRPr lang="en-PH" b="1" dirty="0"/>
          </a:p>
        </p:txBody>
      </p:sp>
      <p:sp>
        <p:nvSpPr>
          <p:cNvPr id="3" name="Content Placeholder 2"/>
          <p:cNvSpPr>
            <a:spLocks noGrp="1"/>
          </p:cNvSpPr>
          <p:nvPr>
            <p:ph idx="1"/>
          </p:nvPr>
        </p:nvSpPr>
        <p:spPr>
          <a:xfrm>
            <a:off x="677334" y="1930400"/>
            <a:ext cx="10037282" cy="4577975"/>
          </a:xfrm>
        </p:spPr>
        <p:txBody>
          <a:bodyPr>
            <a:normAutofit/>
          </a:bodyPr>
          <a:lstStyle/>
          <a:p>
            <a:pPr marL="0" indent="0">
              <a:buNone/>
            </a:pPr>
            <a:r>
              <a:rPr lang="en-PH" sz="3200" b="1" dirty="0" smtClean="0"/>
              <a:t>4. Regionalization of PLAI</a:t>
            </a:r>
          </a:p>
          <a:p>
            <a:pPr marL="0" indent="0">
              <a:buNone/>
            </a:pPr>
            <a:r>
              <a:rPr lang="en-PH" sz="3200" b="1" dirty="0" smtClean="0"/>
              <a:t>Impact:</a:t>
            </a:r>
            <a:endParaRPr lang="en-PH" sz="2200" b="1" dirty="0" smtClean="0"/>
          </a:p>
          <a:p>
            <a:pPr lvl="1"/>
            <a:r>
              <a:rPr lang="en-PH" sz="2400" b="1" dirty="0" smtClean="0"/>
              <a:t>More librarians became active in taking leadership in the association </a:t>
            </a:r>
          </a:p>
          <a:p>
            <a:pPr lvl="1"/>
            <a:r>
              <a:rPr lang="en-PH" sz="2400" b="1" dirty="0" smtClean="0"/>
              <a:t>Better view of the current status of librarianship in the regions </a:t>
            </a:r>
          </a:p>
          <a:p>
            <a:pPr lvl="1"/>
            <a:r>
              <a:rPr lang="en-PH" sz="2400" b="1" dirty="0" smtClean="0"/>
              <a:t> New and “younger” blood of librarians come into the scene</a:t>
            </a:r>
          </a:p>
          <a:p>
            <a:pPr lvl="1"/>
            <a:r>
              <a:rPr lang="en-PH" sz="2400" b="1" dirty="0" smtClean="0"/>
              <a:t>Increasing number of members </a:t>
            </a:r>
          </a:p>
          <a:p>
            <a:pPr lvl="1"/>
            <a:r>
              <a:rPr lang="en-PH" sz="2400" b="1" dirty="0" smtClean="0"/>
              <a:t>PLAI activities became national in scope</a:t>
            </a:r>
          </a:p>
          <a:p>
            <a:pPr marL="0" indent="0">
              <a:buNone/>
            </a:pPr>
            <a:endParaRPr lang="en-PH" sz="2400" b="1" dirty="0" smtClean="0"/>
          </a:p>
        </p:txBody>
      </p:sp>
    </p:spTree>
    <p:extLst>
      <p:ext uri="{BB962C8B-B14F-4D97-AF65-F5344CB8AC3E}">
        <p14:creationId xmlns:p14="http://schemas.microsoft.com/office/powerpoint/2010/main" val="39404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73" y="1721803"/>
            <a:ext cx="8610600" cy="1293028"/>
          </a:xfrm>
        </p:spPr>
        <p:txBody>
          <a:bodyPr>
            <a:noAutofit/>
          </a:bodyPr>
          <a:lstStyle/>
          <a:p>
            <a:pPr algn="ctr"/>
            <a:r>
              <a:rPr lang="en-PH" sz="6600" dirty="0" smtClean="0"/>
              <a:t>Development and Issues in Philippine librarianship</a:t>
            </a:r>
            <a:endParaRPr lang="en-PH" sz="6600" dirty="0"/>
          </a:p>
        </p:txBody>
      </p:sp>
    </p:spTree>
    <p:extLst>
      <p:ext uri="{BB962C8B-B14F-4D97-AF65-F5344CB8AC3E}">
        <p14:creationId xmlns:p14="http://schemas.microsoft.com/office/powerpoint/2010/main" val="398809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PH" b="1" dirty="0" smtClean="0">
                <a:solidFill>
                  <a:srgbClr val="00B0F0"/>
                </a:solidFill>
              </a:rPr>
              <a:t>1. Adoption </a:t>
            </a:r>
            <a:r>
              <a:rPr lang="en-PH" b="1" dirty="0">
                <a:solidFill>
                  <a:srgbClr val="00B0F0"/>
                </a:solidFill>
              </a:rPr>
              <a:t>of Resource Description and Access (RDA)</a:t>
            </a:r>
          </a:p>
        </p:txBody>
      </p:sp>
      <p:sp>
        <p:nvSpPr>
          <p:cNvPr id="3" name="Content Placeholder 2"/>
          <p:cNvSpPr>
            <a:spLocks noGrp="1"/>
          </p:cNvSpPr>
          <p:nvPr>
            <p:ph idx="1"/>
          </p:nvPr>
        </p:nvSpPr>
        <p:spPr/>
        <p:txBody>
          <a:bodyPr>
            <a:normAutofit fontScale="92500" lnSpcReduction="20000"/>
          </a:bodyPr>
          <a:lstStyle/>
          <a:p>
            <a:r>
              <a:rPr lang="en-PH" sz="2800" dirty="0" smtClean="0"/>
              <a:t>  BFL Initiative</a:t>
            </a:r>
          </a:p>
          <a:p>
            <a:pPr lvl="1"/>
            <a:r>
              <a:rPr lang="en-PH" sz="2800" dirty="0"/>
              <a:t>PRC-BFL issued a resolution no. 04 Series of 2012 entitled “ Prescription and Adoption of International Cataloguing Principles and Resource Description and Access (RDA) as Technical Standards for Organizing Resources, Items and Objects for Philippine Libraries”. </a:t>
            </a:r>
            <a:endParaRPr lang="en-PH" sz="2800" dirty="0" smtClean="0"/>
          </a:p>
          <a:p>
            <a:r>
              <a:rPr lang="en-PH" sz="2800" dirty="0" smtClean="0"/>
              <a:t>NLP Initiative</a:t>
            </a:r>
          </a:p>
          <a:p>
            <a:pPr lvl="1"/>
            <a:r>
              <a:rPr lang="en-PH" sz="2800" dirty="0" smtClean="0"/>
              <a:t>NLP spearheaded the first Salon on RDA which was held in July 23, 2012 at NLP</a:t>
            </a:r>
          </a:p>
          <a:p>
            <a:pPr marL="457200" lvl="1" indent="0">
              <a:buNone/>
            </a:pPr>
            <a:endParaRPr lang="en-PH" sz="2800" dirty="0" smtClean="0"/>
          </a:p>
        </p:txBody>
      </p:sp>
    </p:spTree>
    <p:extLst>
      <p:ext uri="{BB962C8B-B14F-4D97-AF65-F5344CB8AC3E}">
        <p14:creationId xmlns:p14="http://schemas.microsoft.com/office/powerpoint/2010/main" val="270293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488</TotalTime>
  <Words>2550</Words>
  <Application>Microsoft Office PowerPoint</Application>
  <PresentationFormat>Widescreen</PresentationFormat>
  <Paragraphs>223</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Arial Narrow</vt:lpstr>
      <vt:lpstr>Trebuchet MS</vt:lpstr>
      <vt:lpstr>Wingdings 3</vt:lpstr>
      <vt:lpstr>Facet</vt:lpstr>
      <vt:lpstr>Philippine Librarianship in the New Millennium:  Challenges and Updates</vt:lpstr>
      <vt:lpstr>Philippine Librarianship: Unique Qualities</vt:lpstr>
      <vt:lpstr>Philippine Librarianship: Unique Qualities</vt:lpstr>
      <vt:lpstr>Philippine Librarianship: Unique Qualities</vt:lpstr>
      <vt:lpstr>Philippine Librarianship: Unique Qualities</vt:lpstr>
      <vt:lpstr>Philippine Librarianship: Unique Qualities</vt:lpstr>
      <vt:lpstr>Philippine Librarianship: Unique Qualities</vt:lpstr>
      <vt:lpstr>Development and Issues in Philippine librarianship</vt:lpstr>
      <vt:lpstr>1. Adoption of Resource Description and Access (RDA)</vt:lpstr>
      <vt:lpstr>1. Adoption of Resource Description and Access (RDA)</vt:lpstr>
      <vt:lpstr>2. ASEAN Integration</vt:lpstr>
      <vt:lpstr>3. Passage of RA 10912</vt:lpstr>
      <vt:lpstr>3. Passage of RA 10912</vt:lpstr>
      <vt:lpstr>Art. 2, Section 4. Strengthening the CPD Program. There shall be formulated and implemented CPD Programs in each of the regulated professions in order to:</vt:lpstr>
      <vt:lpstr>Art. 2, Section 4. Strengthening the CPD Program. There shall be formulated and implemented CPD Programs in each of the regulated professions in order to:</vt:lpstr>
      <vt:lpstr>Impact of RA 10912</vt:lpstr>
      <vt:lpstr>RA 10912  PRC Resolution No 2016-990 s 2016</vt:lpstr>
      <vt:lpstr>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1st Philippine Librarians Summit: Addressing Issues and Concerns </vt:lpstr>
      <vt:lpstr>PLAI UPDATES</vt:lpstr>
      <vt:lpstr>Activities Undertaken</vt:lpstr>
      <vt:lpstr>Activities Undertaken</vt:lpstr>
      <vt:lpstr>Activities Undertaken</vt:lpstr>
      <vt:lpstr>Activities Undertaken</vt:lpstr>
      <vt:lpstr>Activities Undertaken</vt:lpstr>
      <vt:lpstr>Activities Undertaken</vt:lpstr>
      <vt:lpstr>Activities Undertaken</vt:lpstr>
      <vt:lpstr>Activities Undertaken</vt:lpstr>
      <vt:lpstr>Activities Undertaken</vt:lpstr>
      <vt:lpstr>Activities Undertaken</vt:lpstr>
      <vt:lpstr>What can we do now?</vt:lpstr>
      <vt:lpstr>BOTTOMLINE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Philippine Librarianship in the New Millennium:  Challenges and Updates</dc:title>
  <dc:creator>PUBLIC LIBRARY</dc:creator>
  <cp:lastModifiedBy>ENDUSER</cp:lastModifiedBy>
  <cp:revision>24</cp:revision>
  <dcterms:created xsi:type="dcterms:W3CDTF">2016-08-01T09:24:18Z</dcterms:created>
  <dcterms:modified xsi:type="dcterms:W3CDTF">2016-08-12T01:38:57Z</dcterms:modified>
</cp:coreProperties>
</file>